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97" r:id="rId3"/>
    <p:sldId id="298" r:id="rId4"/>
    <p:sldId id="281" r:id="rId5"/>
    <p:sldId id="300" r:id="rId6"/>
    <p:sldId id="289" r:id="rId7"/>
    <p:sldId id="283" r:id="rId8"/>
    <p:sldId id="301" r:id="rId9"/>
    <p:sldId id="280" r:id="rId10"/>
    <p:sldId id="296" r:id="rId11"/>
    <p:sldId id="295" r:id="rId12"/>
    <p:sldId id="285"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1611"/>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43" autoAdjust="0"/>
  </p:normalViewPr>
  <p:slideViewPr>
    <p:cSldViewPr>
      <p:cViewPr varScale="1">
        <p:scale>
          <a:sx n="64" d="100"/>
          <a:sy n="64" d="100"/>
        </p:scale>
        <p:origin x="101"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A580B-FBED-4F3D-9792-76DE7A62D6D3}" type="doc">
      <dgm:prSet loTypeId="urn:microsoft.com/office/officeart/2005/8/layout/venn1" loCatId="relationship" qsTypeId="urn:microsoft.com/office/officeart/2005/8/quickstyle/simple2" qsCatId="simple" csTypeId="urn:microsoft.com/office/officeart/2005/8/colors/colorful2" csCatId="colorful" phldr="1"/>
      <dgm:spPr/>
      <dgm:t>
        <a:bodyPr/>
        <a:lstStyle/>
        <a:p>
          <a:endParaRPr lang="en-US"/>
        </a:p>
      </dgm:t>
    </dgm:pt>
    <dgm:pt modelId="{BF2F2FD9-7A8D-432C-A669-5557E3EA4611}">
      <dgm:prSet phldrT="[Text]" custT="1"/>
      <dgm:spPr/>
      <dgm:t>
        <a:bodyPr/>
        <a:lstStyle/>
        <a:p>
          <a:endParaRPr lang="en-US" dirty="0" smtClean="0"/>
        </a:p>
        <a:p>
          <a:endParaRPr lang="en-US" dirty="0" smtClean="0"/>
        </a:p>
        <a:p>
          <a:endParaRPr lang="en-US" dirty="0" smtClean="0"/>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6000" dirty="0"/>
        </a:p>
      </dgm:t>
    </dgm:pt>
    <dgm:pt modelId="{BBC170EA-EE02-4CAF-BC33-7001E1826D4B}" type="parTrans" cxnId="{FF77FCCE-9782-4E75-833F-58F92EE0105A}">
      <dgm:prSet/>
      <dgm:spPr/>
      <dgm:t>
        <a:bodyPr/>
        <a:lstStyle/>
        <a:p>
          <a:endParaRPr lang="en-US"/>
        </a:p>
      </dgm:t>
    </dgm:pt>
    <dgm:pt modelId="{4B9E18E8-F83C-4411-9919-23C5649E06C9}" type="sibTrans" cxnId="{FF77FCCE-9782-4E75-833F-58F92EE0105A}">
      <dgm:prSet/>
      <dgm:spPr/>
      <dgm:t>
        <a:bodyPr/>
        <a:lstStyle/>
        <a:p>
          <a:endParaRPr lang="en-US"/>
        </a:p>
      </dgm:t>
    </dgm:pt>
    <dgm:pt modelId="{E581840C-6647-455A-A651-FF885392762E}">
      <dgm:prSet phldrT="[Text]"/>
      <dgm:spPr>
        <a:solidFill>
          <a:schemeClr val="bg2">
            <a:lumMod val="75000"/>
            <a:alpha val="50000"/>
          </a:schemeClr>
        </a:solidFill>
      </dgm:spPr>
      <dgm:t>
        <a:bodyPr/>
        <a:lstStyle/>
        <a:p>
          <a:endParaRPr lang="en-US" i="1" dirty="0"/>
        </a:p>
      </dgm:t>
    </dgm:pt>
    <dgm:pt modelId="{C681CDB5-A352-450C-AB59-9887C85653C7}" type="parTrans" cxnId="{C011945E-06D6-4D4E-8319-E80D95A94BC1}">
      <dgm:prSet/>
      <dgm:spPr/>
      <dgm:t>
        <a:bodyPr/>
        <a:lstStyle/>
        <a:p>
          <a:endParaRPr lang="en-US"/>
        </a:p>
      </dgm:t>
    </dgm:pt>
    <dgm:pt modelId="{9C147C57-1188-4C70-BF0A-9AD9B8C76707}" type="sibTrans" cxnId="{C011945E-06D6-4D4E-8319-E80D95A94BC1}">
      <dgm:prSet/>
      <dgm:spPr/>
      <dgm:t>
        <a:bodyPr/>
        <a:lstStyle/>
        <a:p>
          <a:endParaRPr lang="en-US"/>
        </a:p>
      </dgm:t>
    </dgm:pt>
    <dgm:pt modelId="{313F0519-20B4-4E7E-A8CB-BCD1C9A7A2D5}">
      <dgm:prSet phldrT="[Text]" custT="1"/>
      <dgm:spPr>
        <a:solidFill>
          <a:srgbClr val="92D050">
            <a:alpha val="50000"/>
          </a:srgbClr>
        </a:solidFill>
      </dgm:spPr>
      <dgm:t>
        <a:bodyPr/>
        <a:lstStyle/>
        <a:p>
          <a:endParaRPr lang="en-US" sz="1200" dirty="0">
            <a:latin typeface="Arial" panose="020B0604020202020204" pitchFamily="34" charset="0"/>
            <a:cs typeface="Arial" panose="020B0604020202020204" pitchFamily="34" charset="0"/>
          </a:endParaRPr>
        </a:p>
      </dgm:t>
    </dgm:pt>
    <dgm:pt modelId="{97B7F977-4A56-44F8-9431-54E948E6456C}" type="parTrans" cxnId="{38BC7A43-4600-4CEC-A709-C0495AB22737}">
      <dgm:prSet/>
      <dgm:spPr/>
      <dgm:t>
        <a:bodyPr/>
        <a:lstStyle/>
        <a:p>
          <a:endParaRPr lang="en-US"/>
        </a:p>
      </dgm:t>
    </dgm:pt>
    <dgm:pt modelId="{17483B2F-3394-4F0F-8197-52BBC5D0902E}" type="sibTrans" cxnId="{38BC7A43-4600-4CEC-A709-C0495AB22737}">
      <dgm:prSet/>
      <dgm:spPr/>
      <dgm:t>
        <a:bodyPr/>
        <a:lstStyle/>
        <a:p>
          <a:endParaRPr lang="en-US"/>
        </a:p>
      </dgm:t>
    </dgm:pt>
    <dgm:pt modelId="{D75347D4-25B6-475F-827C-6C3C12D4FBCB}">
      <dgm:prSet phldrT="[Text]"/>
      <dgm:spPr/>
      <dgm:t>
        <a:bodyPr/>
        <a:lstStyle/>
        <a:p>
          <a:endParaRPr lang="en-US" dirty="0" smtClean="0"/>
        </a:p>
        <a:p>
          <a:endParaRPr lang="en-US" dirty="0" smtClean="0"/>
        </a:p>
        <a:p>
          <a:endParaRPr lang="en-US" dirty="0" smtClean="0"/>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p>
      </dgm:t>
    </dgm:pt>
    <dgm:pt modelId="{6E3C9EFE-9EC9-4091-87BB-AC95F8C12B8D}" type="parTrans" cxnId="{E3C951F6-1949-4B01-8FF8-A8759B7A0C67}">
      <dgm:prSet/>
      <dgm:spPr/>
      <dgm:t>
        <a:bodyPr/>
        <a:lstStyle/>
        <a:p>
          <a:endParaRPr lang="en-US"/>
        </a:p>
      </dgm:t>
    </dgm:pt>
    <dgm:pt modelId="{D90750B2-1412-431C-8116-E4DA5B614B93}" type="sibTrans" cxnId="{E3C951F6-1949-4B01-8FF8-A8759B7A0C67}">
      <dgm:prSet/>
      <dgm:spPr/>
      <dgm:t>
        <a:bodyPr/>
        <a:lstStyle/>
        <a:p>
          <a:endParaRPr lang="en-US"/>
        </a:p>
      </dgm:t>
    </dgm:pt>
    <dgm:pt modelId="{D4AF31DE-108E-4E03-A3C4-AC25850E1DCF}" type="pres">
      <dgm:prSet presAssocID="{4F6A580B-FBED-4F3D-9792-76DE7A62D6D3}" presName="compositeShape" presStyleCnt="0">
        <dgm:presLayoutVars>
          <dgm:chMax val="7"/>
          <dgm:dir val="rev"/>
          <dgm:resizeHandles val="exact"/>
        </dgm:presLayoutVars>
      </dgm:prSet>
      <dgm:spPr/>
      <dgm:t>
        <a:bodyPr/>
        <a:lstStyle/>
        <a:p>
          <a:endParaRPr lang="en-US"/>
        </a:p>
      </dgm:t>
    </dgm:pt>
    <dgm:pt modelId="{325F34F3-62A2-428D-804F-6C7A411464D6}" type="pres">
      <dgm:prSet presAssocID="{BF2F2FD9-7A8D-432C-A669-5557E3EA4611}" presName="circ1" presStyleLbl="vennNode1" presStyleIdx="0" presStyleCnt="4" custLinFactNeighborX="-1379" custLinFactNeighborY="-266"/>
      <dgm:spPr/>
      <dgm:t>
        <a:bodyPr/>
        <a:lstStyle/>
        <a:p>
          <a:endParaRPr lang="en-US"/>
        </a:p>
      </dgm:t>
    </dgm:pt>
    <dgm:pt modelId="{1470B610-EEFC-47C2-ADE6-241CFECAEF50}" type="pres">
      <dgm:prSet presAssocID="{BF2F2FD9-7A8D-432C-A669-5557E3EA4611}" presName="circ1Tx" presStyleLbl="revTx" presStyleIdx="0" presStyleCnt="0">
        <dgm:presLayoutVars>
          <dgm:chMax val="0"/>
          <dgm:chPref val="0"/>
          <dgm:bulletEnabled val="1"/>
        </dgm:presLayoutVars>
      </dgm:prSet>
      <dgm:spPr/>
      <dgm:t>
        <a:bodyPr/>
        <a:lstStyle/>
        <a:p>
          <a:endParaRPr lang="en-US"/>
        </a:p>
      </dgm:t>
    </dgm:pt>
    <dgm:pt modelId="{A1517F22-28CA-4C05-9CA4-07E6A5C71FA6}" type="pres">
      <dgm:prSet presAssocID="{E581840C-6647-455A-A651-FF885392762E}" presName="circ2" presStyleLbl="vennNode1" presStyleIdx="1" presStyleCnt="4" custLinFactNeighborX="-10797" custLinFactNeighborY="-980"/>
      <dgm:spPr/>
      <dgm:t>
        <a:bodyPr/>
        <a:lstStyle/>
        <a:p>
          <a:endParaRPr lang="en-US"/>
        </a:p>
      </dgm:t>
    </dgm:pt>
    <dgm:pt modelId="{69237079-698D-464E-9B4F-D4AFE1C82206}" type="pres">
      <dgm:prSet presAssocID="{E581840C-6647-455A-A651-FF885392762E}" presName="circ2Tx" presStyleLbl="revTx" presStyleIdx="0" presStyleCnt="0">
        <dgm:presLayoutVars>
          <dgm:chMax val="0"/>
          <dgm:chPref val="0"/>
          <dgm:bulletEnabled val="1"/>
        </dgm:presLayoutVars>
      </dgm:prSet>
      <dgm:spPr/>
      <dgm:t>
        <a:bodyPr/>
        <a:lstStyle/>
        <a:p>
          <a:endParaRPr lang="en-US"/>
        </a:p>
      </dgm:t>
    </dgm:pt>
    <dgm:pt modelId="{942DB18B-F4AC-4C7D-9615-3EE7AD6449B7}" type="pres">
      <dgm:prSet presAssocID="{313F0519-20B4-4E7E-A8CB-BCD1C9A7A2D5}" presName="circ3" presStyleLbl="vennNode1" presStyleIdx="2" presStyleCnt="4" custLinFactNeighborX="6019" custLinFactNeighborY="-415"/>
      <dgm:spPr/>
      <dgm:t>
        <a:bodyPr/>
        <a:lstStyle/>
        <a:p>
          <a:endParaRPr lang="en-US"/>
        </a:p>
      </dgm:t>
    </dgm:pt>
    <dgm:pt modelId="{FDE8652F-B346-418D-8443-1C1309B7E210}" type="pres">
      <dgm:prSet presAssocID="{313F0519-20B4-4E7E-A8CB-BCD1C9A7A2D5}" presName="circ3Tx" presStyleLbl="revTx" presStyleIdx="0" presStyleCnt="0">
        <dgm:presLayoutVars>
          <dgm:chMax val="0"/>
          <dgm:chPref val="0"/>
          <dgm:bulletEnabled val="1"/>
        </dgm:presLayoutVars>
      </dgm:prSet>
      <dgm:spPr/>
      <dgm:t>
        <a:bodyPr/>
        <a:lstStyle/>
        <a:p>
          <a:endParaRPr lang="en-US"/>
        </a:p>
      </dgm:t>
    </dgm:pt>
    <dgm:pt modelId="{93DE9FB7-4A70-4575-91E3-9E4E3B72AB79}" type="pres">
      <dgm:prSet presAssocID="{D75347D4-25B6-475F-827C-6C3C12D4FBCB}" presName="circ4" presStyleLbl="vennNode1" presStyleIdx="3" presStyleCnt="4" custLinFactNeighborX="8549" custLinFactNeighborY="-83"/>
      <dgm:spPr/>
      <dgm:t>
        <a:bodyPr/>
        <a:lstStyle/>
        <a:p>
          <a:endParaRPr lang="en-US"/>
        </a:p>
      </dgm:t>
    </dgm:pt>
    <dgm:pt modelId="{4808423A-87F6-4DE9-A769-362BB7CD3449}" type="pres">
      <dgm:prSet presAssocID="{D75347D4-25B6-475F-827C-6C3C12D4FBCB}" presName="circ4Tx" presStyleLbl="revTx" presStyleIdx="0" presStyleCnt="0">
        <dgm:presLayoutVars>
          <dgm:chMax val="0"/>
          <dgm:chPref val="0"/>
          <dgm:bulletEnabled val="1"/>
        </dgm:presLayoutVars>
      </dgm:prSet>
      <dgm:spPr/>
      <dgm:t>
        <a:bodyPr/>
        <a:lstStyle/>
        <a:p>
          <a:endParaRPr lang="en-US"/>
        </a:p>
      </dgm:t>
    </dgm:pt>
  </dgm:ptLst>
  <dgm:cxnLst>
    <dgm:cxn modelId="{BFDA96B6-39CD-9648-841E-92E35407C756}" type="presOf" srcId="{D75347D4-25B6-475F-827C-6C3C12D4FBCB}" destId="{A1517F22-28CA-4C05-9CA4-07E6A5C71FA6}" srcOrd="0" destOrd="0" presId="urn:microsoft.com/office/officeart/2005/8/layout/venn1"/>
    <dgm:cxn modelId="{71CBCEA4-6148-4840-ACAE-B78992C248CC}" type="presOf" srcId="{313F0519-20B4-4E7E-A8CB-BCD1C9A7A2D5}" destId="{FDE8652F-B346-418D-8443-1C1309B7E210}" srcOrd="1" destOrd="0" presId="urn:microsoft.com/office/officeart/2005/8/layout/venn1"/>
    <dgm:cxn modelId="{E1DD6789-CAF1-3F4D-B63E-CE83AFECC0B3}" type="presOf" srcId="{E581840C-6647-455A-A651-FF885392762E}" destId="{4808423A-87F6-4DE9-A769-362BB7CD3449}" srcOrd="1" destOrd="0" presId="urn:microsoft.com/office/officeart/2005/8/layout/venn1"/>
    <dgm:cxn modelId="{C011945E-06D6-4D4E-8319-E80D95A94BC1}" srcId="{4F6A580B-FBED-4F3D-9792-76DE7A62D6D3}" destId="{E581840C-6647-455A-A651-FF885392762E}" srcOrd="1" destOrd="0" parTransId="{C681CDB5-A352-450C-AB59-9887C85653C7}" sibTransId="{9C147C57-1188-4C70-BF0A-9AD9B8C76707}"/>
    <dgm:cxn modelId="{C65F0640-1860-314D-9DE8-2DF2BA0D424C}" type="presOf" srcId="{D75347D4-25B6-475F-827C-6C3C12D4FBCB}" destId="{69237079-698D-464E-9B4F-D4AFE1C82206}" srcOrd="1" destOrd="0" presId="urn:microsoft.com/office/officeart/2005/8/layout/venn1"/>
    <dgm:cxn modelId="{F93A9662-A811-D84D-821B-0174FCAE97A2}" type="presOf" srcId="{E581840C-6647-455A-A651-FF885392762E}" destId="{93DE9FB7-4A70-4575-91E3-9E4E3B72AB79}" srcOrd="0" destOrd="0" presId="urn:microsoft.com/office/officeart/2005/8/layout/venn1"/>
    <dgm:cxn modelId="{E3C951F6-1949-4B01-8FF8-A8759B7A0C67}" srcId="{4F6A580B-FBED-4F3D-9792-76DE7A62D6D3}" destId="{D75347D4-25B6-475F-827C-6C3C12D4FBCB}" srcOrd="3" destOrd="0" parTransId="{6E3C9EFE-9EC9-4091-87BB-AC95F8C12B8D}" sibTransId="{D90750B2-1412-431C-8116-E4DA5B614B93}"/>
    <dgm:cxn modelId="{FF77FCCE-9782-4E75-833F-58F92EE0105A}" srcId="{4F6A580B-FBED-4F3D-9792-76DE7A62D6D3}" destId="{BF2F2FD9-7A8D-432C-A669-5557E3EA4611}" srcOrd="0" destOrd="0" parTransId="{BBC170EA-EE02-4CAF-BC33-7001E1826D4B}" sibTransId="{4B9E18E8-F83C-4411-9919-23C5649E06C9}"/>
    <dgm:cxn modelId="{FD13B99C-8D7E-A446-A718-9A64F77B4B36}" type="presOf" srcId="{BF2F2FD9-7A8D-432C-A669-5557E3EA4611}" destId="{1470B610-EEFC-47C2-ADE6-241CFECAEF50}" srcOrd="1" destOrd="0" presId="urn:microsoft.com/office/officeart/2005/8/layout/venn1"/>
    <dgm:cxn modelId="{086BA3A8-DEFC-C544-9BAB-FDAD5F5644DA}" type="presOf" srcId="{313F0519-20B4-4E7E-A8CB-BCD1C9A7A2D5}" destId="{942DB18B-F4AC-4C7D-9615-3EE7AD6449B7}" srcOrd="0" destOrd="0" presId="urn:microsoft.com/office/officeart/2005/8/layout/venn1"/>
    <dgm:cxn modelId="{A09201AE-ADF9-E646-9CDF-F5D0A070141E}" type="presOf" srcId="{4F6A580B-FBED-4F3D-9792-76DE7A62D6D3}" destId="{D4AF31DE-108E-4E03-A3C4-AC25850E1DCF}" srcOrd="0" destOrd="0" presId="urn:microsoft.com/office/officeart/2005/8/layout/venn1"/>
    <dgm:cxn modelId="{38BC7A43-4600-4CEC-A709-C0495AB22737}" srcId="{4F6A580B-FBED-4F3D-9792-76DE7A62D6D3}" destId="{313F0519-20B4-4E7E-A8CB-BCD1C9A7A2D5}" srcOrd="2" destOrd="0" parTransId="{97B7F977-4A56-44F8-9431-54E948E6456C}" sibTransId="{17483B2F-3394-4F0F-8197-52BBC5D0902E}"/>
    <dgm:cxn modelId="{A7B1DFD5-28D2-A145-AF48-5EBEAA515817}" type="presOf" srcId="{BF2F2FD9-7A8D-432C-A669-5557E3EA4611}" destId="{325F34F3-62A2-428D-804F-6C7A411464D6}" srcOrd="0" destOrd="0" presId="urn:microsoft.com/office/officeart/2005/8/layout/venn1"/>
    <dgm:cxn modelId="{3443A821-0321-674E-BD8E-E133FC37454E}" type="presParOf" srcId="{D4AF31DE-108E-4E03-A3C4-AC25850E1DCF}" destId="{325F34F3-62A2-428D-804F-6C7A411464D6}" srcOrd="0" destOrd="0" presId="urn:microsoft.com/office/officeart/2005/8/layout/venn1"/>
    <dgm:cxn modelId="{1525C8DB-57C2-D240-ADAB-3FA57021310D}" type="presParOf" srcId="{D4AF31DE-108E-4E03-A3C4-AC25850E1DCF}" destId="{1470B610-EEFC-47C2-ADE6-241CFECAEF50}" srcOrd="1" destOrd="0" presId="urn:microsoft.com/office/officeart/2005/8/layout/venn1"/>
    <dgm:cxn modelId="{10A20D8D-9EC0-5045-89EA-45F5677A77B1}" type="presParOf" srcId="{D4AF31DE-108E-4E03-A3C4-AC25850E1DCF}" destId="{A1517F22-28CA-4C05-9CA4-07E6A5C71FA6}" srcOrd="2" destOrd="0" presId="urn:microsoft.com/office/officeart/2005/8/layout/venn1"/>
    <dgm:cxn modelId="{C861A5BE-0460-1248-A6C8-F15DD2985B1B}" type="presParOf" srcId="{D4AF31DE-108E-4E03-A3C4-AC25850E1DCF}" destId="{69237079-698D-464E-9B4F-D4AFE1C82206}" srcOrd="3" destOrd="0" presId="urn:microsoft.com/office/officeart/2005/8/layout/venn1"/>
    <dgm:cxn modelId="{BCCA5710-157B-164C-8075-E6C089090527}" type="presParOf" srcId="{D4AF31DE-108E-4E03-A3C4-AC25850E1DCF}" destId="{942DB18B-F4AC-4C7D-9615-3EE7AD6449B7}" srcOrd="4" destOrd="0" presId="urn:microsoft.com/office/officeart/2005/8/layout/venn1"/>
    <dgm:cxn modelId="{688FDC79-0F4F-5344-A6B9-A032FB18E4A0}" type="presParOf" srcId="{D4AF31DE-108E-4E03-A3C4-AC25850E1DCF}" destId="{FDE8652F-B346-418D-8443-1C1309B7E210}" srcOrd="5" destOrd="0" presId="urn:microsoft.com/office/officeart/2005/8/layout/venn1"/>
    <dgm:cxn modelId="{6698151A-E3D3-D44C-83FE-73DCD1F93B99}" type="presParOf" srcId="{D4AF31DE-108E-4E03-A3C4-AC25850E1DCF}" destId="{93DE9FB7-4A70-4575-91E3-9E4E3B72AB79}" srcOrd="6" destOrd="0" presId="urn:microsoft.com/office/officeart/2005/8/layout/venn1"/>
    <dgm:cxn modelId="{ED957D6A-60A1-6641-8910-283DD5B609BE}" type="presParOf" srcId="{D4AF31DE-108E-4E03-A3C4-AC25850E1DCF}" destId="{4808423A-87F6-4DE9-A769-362BB7CD344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34F3-62A2-428D-804F-6C7A411464D6}">
      <dsp:nvSpPr>
        <dsp:cNvPr id="0" name=""/>
        <dsp:cNvSpPr/>
      </dsp:nvSpPr>
      <dsp:spPr>
        <a:xfrm>
          <a:off x="2717376" y="49504"/>
          <a:ext cx="2987484" cy="2987484"/>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kern="1200" dirty="0" smtClean="0"/>
        </a:p>
        <a:p>
          <a:pPr lvl="0" algn="ctr" defTabSz="2889250">
            <a:lnSpc>
              <a:spcPct val="90000"/>
            </a:lnSpc>
            <a:spcBef>
              <a:spcPct val="0"/>
            </a:spcBef>
            <a:spcAft>
              <a:spcPct val="35000"/>
            </a:spcAft>
          </a:pPr>
          <a:endParaRPr lang="en-US" kern="1200" dirty="0" smtClean="0"/>
        </a:p>
        <a:p>
          <a:pPr lvl="0" algn="ctr" defTabSz="2889250">
            <a:lnSpc>
              <a:spcPct val="90000"/>
            </a:lnSpc>
            <a:spcBef>
              <a:spcPct val="0"/>
            </a:spcBef>
            <a:spcAft>
              <a:spcPct val="35000"/>
            </a:spcAft>
          </a:pPr>
          <a:endParaRPr lang="en-US" kern="1200" dirty="0" smtClean="0"/>
        </a:p>
        <a:p>
          <a:pPr lvl="0" algn="ctr" defTabSz="288925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288925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2889250">
            <a:lnSpc>
              <a:spcPct val="90000"/>
            </a:lnSpc>
            <a:spcBef>
              <a:spcPct val="0"/>
            </a:spcBef>
            <a:spcAft>
              <a:spcPct val="35000"/>
            </a:spcAft>
          </a:pPr>
          <a:endParaRPr lang="en-US" sz="6000" kern="1200" dirty="0"/>
        </a:p>
      </dsp:txBody>
      <dsp:txXfrm>
        <a:off x="3062085" y="451666"/>
        <a:ext cx="2298065" cy="947951"/>
      </dsp:txXfrm>
    </dsp:sp>
    <dsp:sp modelId="{A1517F22-28CA-4C05-9CA4-07E6A5C71FA6}">
      <dsp:nvSpPr>
        <dsp:cNvPr id="0" name=""/>
        <dsp:cNvSpPr/>
      </dsp:nvSpPr>
      <dsp:spPr>
        <a:xfrm>
          <a:off x="3757402" y="1349561"/>
          <a:ext cx="2987484" cy="2987484"/>
        </a:xfrm>
        <a:prstGeom prst="ellipse">
          <a:avLst/>
        </a:prstGeom>
        <a:solidFill>
          <a:schemeClr val="accent2">
            <a:alpha val="50000"/>
            <a:hueOff val="1560506"/>
            <a:satOff val="-1946"/>
            <a:lumOff val="45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smtClean="0">
            <a:latin typeface="Arial" panose="020B0604020202020204" pitchFamily="34" charset="0"/>
            <a:cs typeface="Arial" panose="020B0604020202020204" pitchFamily="34" charset="0"/>
          </a:endParaRPr>
        </a:p>
        <a:p>
          <a:pPr lvl="0" algn="ctr" defTabSz="933450">
            <a:lnSpc>
              <a:spcPct val="90000"/>
            </a:lnSpc>
            <a:spcBef>
              <a:spcPct val="0"/>
            </a:spcBef>
            <a:spcAft>
              <a:spcPct val="35000"/>
            </a:spcAft>
          </a:pPr>
          <a:endParaRPr lang="en-US" sz="2100" kern="1200" dirty="0" smtClean="0">
            <a:latin typeface="Arial" panose="020B0604020202020204" pitchFamily="34" charset="0"/>
            <a:cs typeface="Arial" panose="020B0604020202020204" pitchFamily="34" charset="0"/>
          </a:endParaRPr>
        </a:p>
        <a:p>
          <a:pPr lvl="0" algn="ctr" defTabSz="933450">
            <a:lnSpc>
              <a:spcPct val="90000"/>
            </a:lnSpc>
            <a:spcBef>
              <a:spcPct val="0"/>
            </a:spcBef>
            <a:spcAft>
              <a:spcPct val="35000"/>
            </a:spcAft>
          </a:pPr>
          <a:endParaRPr lang="en-US" sz="2100" kern="1200" dirty="0"/>
        </a:p>
      </dsp:txBody>
      <dsp:txXfrm>
        <a:off x="5366048" y="1694271"/>
        <a:ext cx="1149032" cy="2298065"/>
      </dsp:txXfrm>
    </dsp:sp>
    <dsp:sp modelId="{942DB18B-F4AC-4C7D-9615-3EE7AD6449B7}">
      <dsp:nvSpPr>
        <dsp:cNvPr id="0" name=""/>
        <dsp:cNvSpPr/>
      </dsp:nvSpPr>
      <dsp:spPr>
        <a:xfrm>
          <a:off x="2938390" y="2687828"/>
          <a:ext cx="2987484" cy="2987484"/>
        </a:xfrm>
        <a:prstGeom prst="ellipse">
          <a:avLst/>
        </a:prstGeom>
        <a:solidFill>
          <a:srgbClr val="92D050">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a:off x="3283100" y="4325200"/>
        <a:ext cx="2298065" cy="947951"/>
      </dsp:txXfrm>
    </dsp:sp>
    <dsp:sp modelId="{93DE9FB7-4A70-4575-91E3-9E4E3B72AB79}">
      <dsp:nvSpPr>
        <dsp:cNvPr id="0" name=""/>
        <dsp:cNvSpPr/>
      </dsp:nvSpPr>
      <dsp:spPr>
        <a:xfrm>
          <a:off x="1692586" y="1376359"/>
          <a:ext cx="2987484" cy="2987484"/>
        </a:xfrm>
        <a:prstGeom prst="ellipse">
          <a:avLst/>
        </a:prstGeom>
        <a:solidFill>
          <a:schemeClr val="bg2">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i="1" kern="1200" dirty="0"/>
        </a:p>
      </dsp:txBody>
      <dsp:txXfrm>
        <a:off x="1922392" y="1721069"/>
        <a:ext cx="1149032" cy="229806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4B747-E18B-534F-A366-E50BB605354C}" type="datetimeFigureOut">
              <a:rPr lang="en-US" smtClean="0"/>
              <a:pPr/>
              <a:t>5/27/2015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A1004-534B-A14A-A005-908E7D6E913E}" type="slidenum">
              <a:rPr lang="en-US" smtClean="0"/>
              <a:pPr/>
              <a:t>‹#›</a:t>
            </a:fld>
            <a:endParaRPr lang="en-US"/>
          </a:p>
        </p:txBody>
      </p:sp>
    </p:spTree>
    <p:extLst>
      <p:ext uri="{BB962C8B-B14F-4D97-AF65-F5344CB8AC3E}">
        <p14:creationId xmlns:p14="http://schemas.microsoft.com/office/powerpoint/2010/main" val="3435964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Move fro linear to parallel</a:t>
            </a:r>
            <a:endParaRPr lang="en-US" dirty="0"/>
          </a:p>
        </p:txBody>
      </p:sp>
      <p:sp>
        <p:nvSpPr>
          <p:cNvPr id="4" name="Slide Number Placeholder 3"/>
          <p:cNvSpPr>
            <a:spLocks noGrp="1"/>
          </p:cNvSpPr>
          <p:nvPr>
            <p:ph type="sldNum" sz="quarter" idx="10"/>
          </p:nvPr>
        </p:nvSpPr>
        <p:spPr/>
        <p:txBody>
          <a:bodyPr/>
          <a:lstStyle/>
          <a:p>
            <a:fld id="{8CDA1004-534B-A14A-A005-908E7D6E913E}" type="slidenum">
              <a:rPr lang="en-US" smtClean="0"/>
              <a:pPr/>
              <a:t>12</a:t>
            </a:fld>
            <a:endParaRPr lang="en-US"/>
          </a:p>
        </p:txBody>
      </p:sp>
    </p:spTree>
    <p:extLst>
      <p:ext uri="{BB962C8B-B14F-4D97-AF65-F5344CB8AC3E}">
        <p14:creationId xmlns:p14="http://schemas.microsoft.com/office/powerpoint/2010/main" val="356272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9772A-9060-41AD-8E1E-4E163A8E1F1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18472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9772A-9060-41AD-8E1E-4E163A8E1F1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132569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9772A-9060-41AD-8E1E-4E163A8E1F1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13967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9772A-9060-41AD-8E1E-4E163A8E1F1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35048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9772A-9060-41AD-8E1E-4E163A8E1F1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293019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9772A-9060-41AD-8E1E-4E163A8E1F1F}"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235346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9772A-9060-41AD-8E1E-4E163A8E1F1F}" type="datetimeFigureOut">
              <a:rPr lang="en-US" smtClean="0"/>
              <a:pPr/>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85058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9772A-9060-41AD-8E1E-4E163A8E1F1F}" type="datetimeFigureOut">
              <a:rPr lang="en-US" smtClean="0"/>
              <a:pPr/>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423628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9772A-9060-41AD-8E1E-4E163A8E1F1F}" type="datetimeFigureOut">
              <a:rPr lang="en-US" smtClean="0"/>
              <a:pPr/>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11926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9772A-9060-41AD-8E1E-4E163A8E1F1F}"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427635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9772A-9060-41AD-8E1E-4E163A8E1F1F}"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D31CD-7038-41A7-AD63-4E14B8B2E49F}" type="slidenum">
              <a:rPr lang="en-US" smtClean="0"/>
              <a:pPr/>
              <a:t>‹#›</a:t>
            </a:fld>
            <a:endParaRPr lang="en-US"/>
          </a:p>
        </p:txBody>
      </p:sp>
    </p:spTree>
    <p:extLst>
      <p:ext uri="{BB962C8B-B14F-4D97-AF65-F5344CB8AC3E}">
        <p14:creationId xmlns:p14="http://schemas.microsoft.com/office/powerpoint/2010/main" val="284191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772A-9060-41AD-8E1E-4E163A8E1F1F}" type="datetimeFigureOut">
              <a:rPr lang="en-US" smtClean="0"/>
              <a:pPr/>
              <a:t>5/27/2015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D31CD-7038-41A7-AD63-4E14B8B2E49F}" type="slidenum">
              <a:rPr lang="en-US" smtClean="0"/>
              <a:pPr/>
              <a:t>‹#›</a:t>
            </a:fld>
            <a:endParaRPr lang="en-US"/>
          </a:p>
        </p:txBody>
      </p:sp>
    </p:spTree>
    <p:extLst>
      <p:ext uri="{BB962C8B-B14F-4D97-AF65-F5344CB8AC3E}">
        <p14:creationId xmlns:p14="http://schemas.microsoft.com/office/powerpoint/2010/main" val="150960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jpeg"/><Relationship Id="rId34" Type="http://schemas.openxmlformats.org/officeDocument/2006/relationships/image" Target="../media/image36.jpe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5.jpeg"/><Relationship Id="rId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image" Target="../media/image18.jpe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jpeg"/><Relationship Id="rId54" Type="http://schemas.openxmlformats.org/officeDocument/2006/relationships/image" Target="../media/image56.png"/><Relationship Id="rId6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jpe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gif"/><Relationship Id="rId53" Type="http://schemas.openxmlformats.org/officeDocument/2006/relationships/image" Target="../media/image55.png"/><Relationship Id="rId58" Type="http://schemas.openxmlformats.org/officeDocument/2006/relationships/image" Target="../media/image60.jpeg"/><Relationship Id="rId66" Type="http://schemas.openxmlformats.org/officeDocument/2006/relationships/image" Target="../media/image68.png"/><Relationship Id="rId5" Type="http://schemas.openxmlformats.org/officeDocument/2006/relationships/diagramQuickStyle" Target="../diagrams/quickStyle1.xml"/><Relationship Id="rId15" Type="http://schemas.openxmlformats.org/officeDocument/2006/relationships/image" Target="../media/image17.jpe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61" Type="http://schemas.openxmlformats.org/officeDocument/2006/relationships/image" Target="../media/image63.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jpeg"/><Relationship Id="rId65" Type="http://schemas.openxmlformats.org/officeDocument/2006/relationships/image" Target="../media/image67.png"/><Relationship Id="rId4" Type="http://schemas.openxmlformats.org/officeDocument/2006/relationships/diagramLayout" Target="../diagrams/layout1.xml"/><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64" Type="http://schemas.openxmlformats.org/officeDocument/2006/relationships/image" Target="../media/image66.png"/><Relationship Id="rId8" Type="http://schemas.openxmlformats.org/officeDocument/2006/relationships/image" Target="../media/image10.jpeg"/><Relationship Id="rId51" Type="http://schemas.openxmlformats.org/officeDocument/2006/relationships/image" Target="../media/image53.png"/><Relationship Id="rId3" Type="http://schemas.openxmlformats.org/officeDocument/2006/relationships/diagramData" Target="../diagrams/data1.xml"/><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gif"/><Relationship Id="rId59"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0" y="330200"/>
            <a:ext cx="8686800" cy="3022600"/>
            <a:chOff x="304800" y="1701800"/>
            <a:chExt cx="8686800" cy="3022600"/>
          </a:xfrm>
        </p:grpSpPr>
        <p:pic>
          <p:nvPicPr>
            <p:cNvPr id="6" name="Picture 5" descr="Presentation1.pdf"/>
            <p:cNvPicPr>
              <a:picLocks noChangeAspect="1"/>
            </p:cNvPicPr>
            <p:nvPr/>
          </p:nvPicPr>
          <p:blipFill>
            <a:blip r:embed="rId2" cstate="print"/>
            <a:stretch>
              <a:fillRect/>
            </a:stretch>
          </p:blipFill>
          <p:spPr>
            <a:xfrm>
              <a:off x="885157" y="1701800"/>
              <a:ext cx="7496843" cy="3022600"/>
            </a:xfrm>
            <a:prstGeom prst="rect">
              <a:avLst/>
            </a:prstGeom>
          </p:spPr>
        </p:pic>
        <p:sp>
          <p:nvSpPr>
            <p:cNvPr id="3" name="TextBox 2"/>
            <p:cNvSpPr txBox="1"/>
            <p:nvPr/>
          </p:nvSpPr>
          <p:spPr>
            <a:xfrm>
              <a:off x="304800" y="4293513"/>
              <a:ext cx="8686800" cy="430887"/>
            </a:xfrm>
            <a:prstGeom prst="rect">
              <a:avLst/>
            </a:prstGeom>
            <a:solidFill>
              <a:schemeClr val="bg1"/>
            </a:solidFill>
          </p:spPr>
          <p:txBody>
            <a:bodyPr wrap="square" rtlCol="0">
              <a:spAutoFit/>
            </a:bodyPr>
            <a:lstStyle/>
            <a:p>
              <a:r>
                <a:rPr lang="en-US" sz="2200" i="1" dirty="0">
                  <a:solidFill>
                    <a:srgbClr val="000000"/>
                  </a:solidFill>
                </a:rPr>
                <a:t>Exploiting the past to inform the future of clinical outcome assessment</a:t>
              </a:r>
              <a:endParaRPr lang="en-US" sz="2200" i="1" dirty="0">
                <a:solidFill>
                  <a:srgbClr val="000000"/>
                </a:solidFill>
              </a:endParaRPr>
            </a:p>
          </p:txBody>
        </p:sp>
      </p:grpSp>
      <p:sp>
        <p:nvSpPr>
          <p:cNvPr id="7" name="TextBox 6"/>
          <p:cNvSpPr txBox="1"/>
          <p:nvPr/>
        </p:nvSpPr>
        <p:spPr>
          <a:xfrm>
            <a:off x="1905000" y="4083784"/>
            <a:ext cx="8534400" cy="1631216"/>
          </a:xfrm>
          <a:prstGeom prst="rect">
            <a:avLst/>
          </a:prstGeom>
          <a:noFill/>
        </p:spPr>
        <p:txBody>
          <a:bodyPr wrap="square" rtlCol="0">
            <a:spAutoFit/>
          </a:bodyPr>
          <a:lstStyle/>
          <a:p>
            <a:r>
              <a:rPr lang="en-US" sz="2000" dirty="0"/>
              <a:t>PI: Geoff Manley, MD, PhD</a:t>
            </a:r>
          </a:p>
          <a:p>
            <a:r>
              <a:rPr lang="en-US" sz="2000" dirty="0"/>
              <a:t>Outcomes Core Lead: Michael McCrea, PhD</a:t>
            </a:r>
          </a:p>
          <a:p>
            <a:r>
              <a:rPr lang="en-US" sz="2000" dirty="0"/>
              <a:t>Co-Leads: Murray Stein, MD, Joseph Giacino, PhD, Harvey Levin, PhD, </a:t>
            </a:r>
            <a:r>
              <a:rPr lang="en-US" sz="2000" dirty="0" err="1"/>
              <a:t>Sureyya</a:t>
            </a:r>
            <a:r>
              <a:rPr lang="en-US" sz="2000" dirty="0"/>
              <a:t> </a:t>
            </a:r>
            <a:r>
              <a:rPr lang="en-US" sz="2000" dirty="0" err="1"/>
              <a:t>Dikmen</a:t>
            </a:r>
            <a:r>
              <a:rPr lang="en-US" sz="2000" dirty="0"/>
              <a:t>, PhD, John Whyte, MD, PhD</a:t>
            </a:r>
          </a:p>
          <a:p>
            <a:r>
              <a:rPr lang="en-US" sz="2000" dirty="0"/>
              <a:t>(</a:t>
            </a:r>
            <a:r>
              <a:rPr lang="en-US" sz="2000" dirty="0" err="1"/>
              <a:t>DoD</a:t>
            </a:r>
            <a:r>
              <a:rPr lang="en-US" sz="2000" dirty="0"/>
              <a:t> CDMRP Award# </a:t>
            </a:r>
            <a:r>
              <a:rPr lang="en-US" sz="2000" dirty="0">
                <a:cs typeface="Arial"/>
              </a:rPr>
              <a:t>W81XWH-14-2-0176)</a:t>
            </a:r>
            <a:r>
              <a:rPr lang="en-US" sz="2000" dirty="0"/>
              <a:t>  </a:t>
            </a:r>
            <a:endParaRPr lang="en-US" sz="2000" dirty="0"/>
          </a:p>
        </p:txBody>
      </p:sp>
      <p:grpSp>
        <p:nvGrpSpPr>
          <p:cNvPr id="15" name="Group 14"/>
          <p:cNvGrpSpPr/>
          <p:nvPr/>
        </p:nvGrpSpPr>
        <p:grpSpPr>
          <a:xfrm>
            <a:off x="1790700" y="5914104"/>
            <a:ext cx="8724900" cy="867699"/>
            <a:chOff x="266700" y="5791200"/>
            <a:chExt cx="8743950" cy="914400"/>
          </a:xfrm>
        </p:grpSpPr>
        <p:pic>
          <p:nvPicPr>
            <p:cNvPr id="8" name="Picture 5" descr="HMS_crimson"/>
            <p:cNvPicPr>
              <a:picLocks noChangeAspect="1" noChangeArrowheads="1"/>
            </p:cNvPicPr>
            <p:nvPr/>
          </p:nvPicPr>
          <p:blipFill>
            <a:blip r:embed="rId3" cstate="print"/>
            <a:srcRect/>
            <a:stretch>
              <a:fillRect/>
            </a:stretch>
          </p:blipFill>
          <p:spPr bwMode="auto">
            <a:xfrm>
              <a:off x="266700" y="5791200"/>
              <a:ext cx="838200" cy="883312"/>
            </a:xfrm>
            <a:prstGeom prst="rect">
              <a:avLst/>
            </a:prstGeom>
            <a:noFill/>
            <a:ln w="9525">
              <a:noFill/>
              <a:miter lim="800000"/>
              <a:headEnd/>
              <a:tailEnd/>
            </a:ln>
          </p:spPr>
        </p:pic>
        <p:grpSp>
          <p:nvGrpSpPr>
            <p:cNvPr id="10" name="Group 6"/>
            <p:cNvGrpSpPr>
              <a:grpSpLocks/>
            </p:cNvGrpSpPr>
            <p:nvPr/>
          </p:nvGrpSpPr>
          <p:grpSpPr bwMode="auto">
            <a:xfrm>
              <a:off x="1181100" y="5865812"/>
              <a:ext cx="7829550" cy="839788"/>
              <a:chOff x="1333500" y="5867400"/>
              <a:chExt cx="8782050" cy="839788"/>
            </a:xfrm>
          </p:grpSpPr>
          <p:sp>
            <p:nvSpPr>
              <p:cNvPr id="11" name="Text Box 6"/>
              <p:cNvSpPr txBox="1">
                <a:spLocks noChangeArrowheads="1"/>
              </p:cNvSpPr>
              <p:nvPr/>
            </p:nvSpPr>
            <p:spPr bwMode="auto">
              <a:xfrm>
                <a:off x="1333500" y="5943600"/>
                <a:ext cx="3429000" cy="502730"/>
              </a:xfrm>
              <a:prstGeom prst="rect">
                <a:avLst/>
              </a:prstGeom>
              <a:noFill/>
              <a:ln w="9525">
                <a:noFill/>
                <a:miter lim="800000"/>
                <a:headEnd/>
                <a:tailEnd/>
              </a:ln>
            </p:spPr>
            <p:txBody>
              <a:bodyPr>
                <a:prstTxWarp prst="textNoShape">
                  <a:avLst/>
                </a:prstTxWarp>
                <a:spAutoFit/>
              </a:bodyPr>
              <a:lstStyle/>
              <a:p>
                <a:pPr>
                  <a:spcBef>
                    <a:spcPct val="50000"/>
                  </a:spcBef>
                </a:pPr>
                <a:r>
                  <a:rPr lang="en-US" sz="1000" i="1" dirty="0"/>
                  <a:t>Department of Physical Medicine &amp; Rehabilitation </a:t>
                </a:r>
              </a:p>
              <a:p>
                <a:pPr>
                  <a:spcBef>
                    <a:spcPct val="50000"/>
                  </a:spcBef>
                </a:pPr>
                <a:r>
                  <a:rPr lang="en-US" sz="1000" i="1" dirty="0"/>
                  <a:t>Harvard Medical School</a:t>
                </a:r>
              </a:p>
            </p:txBody>
          </p:sp>
          <p:pic>
            <p:nvPicPr>
              <p:cNvPr id="12" name="Picture 4" descr="SRH MGH BWH logos presentation"/>
              <p:cNvPicPr>
                <a:picLocks noChangeAspect="1" noChangeArrowheads="1"/>
              </p:cNvPicPr>
              <p:nvPr/>
            </p:nvPicPr>
            <p:blipFill>
              <a:blip r:embed="rId4" cstate="print"/>
              <a:srcRect/>
              <a:stretch>
                <a:fillRect/>
              </a:stretch>
            </p:blipFill>
            <p:spPr bwMode="auto">
              <a:xfrm>
                <a:off x="7558088" y="5867400"/>
                <a:ext cx="2557462" cy="839788"/>
              </a:xfrm>
              <a:prstGeom prst="rect">
                <a:avLst/>
              </a:prstGeom>
              <a:noFill/>
              <a:ln w="9525">
                <a:noFill/>
                <a:miter lim="800000"/>
                <a:headEnd/>
                <a:tailEnd/>
              </a:ln>
            </p:spPr>
          </p:pic>
          <p:sp>
            <p:nvSpPr>
              <p:cNvPr id="13" name="Text Box 7"/>
              <p:cNvSpPr txBox="1">
                <a:spLocks noChangeArrowheads="1"/>
              </p:cNvSpPr>
              <p:nvPr/>
            </p:nvSpPr>
            <p:spPr bwMode="auto">
              <a:xfrm>
                <a:off x="4991100" y="5943600"/>
                <a:ext cx="2400301" cy="745985"/>
              </a:xfrm>
              <a:prstGeom prst="rect">
                <a:avLst/>
              </a:prstGeom>
              <a:noFill/>
              <a:ln w="9525">
                <a:noFill/>
                <a:miter lim="800000"/>
                <a:headEnd/>
                <a:tailEnd/>
              </a:ln>
            </p:spPr>
            <p:txBody>
              <a:bodyPr>
                <a:prstTxWarp prst="textNoShape">
                  <a:avLst/>
                </a:prstTxWarp>
                <a:spAutoFit/>
              </a:bodyPr>
              <a:lstStyle/>
              <a:p>
                <a:pPr algn="r">
                  <a:spcBef>
                    <a:spcPct val="50000"/>
                  </a:spcBef>
                </a:pPr>
                <a:r>
                  <a:rPr lang="en-US" sz="1000" i="1" dirty="0"/>
                  <a:t>Spaulding Rehabilitation Hospital</a:t>
                </a:r>
              </a:p>
              <a:p>
                <a:pPr algn="r">
                  <a:spcBef>
                    <a:spcPct val="50000"/>
                  </a:spcBef>
                </a:pPr>
                <a:r>
                  <a:rPr lang="en-US" sz="1000" i="1" dirty="0"/>
                  <a:t>Massachusetts General Hospital</a:t>
                </a:r>
              </a:p>
              <a:p>
                <a:pPr algn="r">
                  <a:spcBef>
                    <a:spcPct val="50000"/>
                  </a:spcBef>
                </a:pPr>
                <a:r>
                  <a:rPr lang="en-US" sz="1000" i="1" dirty="0"/>
                  <a:t>Brigham &amp; Women’s Hospital</a:t>
                </a:r>
              </a:p>
            </p:txBody>
          </p:sp>
        </p:grpSp>
      </p:grpSp>
      <p:sp>
        <p:nvSpPr>
          <p:cNvPr id="14" name="TextBox 13"/>
          <p:cNvSpPr txBox="1"/>
          <p:nvPr/>
        </p:nvSpPr>
        <p:spPr>
          <a:xfrm>
            <a:off x="3962400" y="3409890"/>
            <a:ext cx="4114800" cy="400110"/>
          </a:xfrm>
          <a:prstGeom prst="rect">
            <a:avLst/>
          </a:prstGeom>
          <a:noFill/>
        </p:spPr>
        <p:txBody>
          <a:bodyPr wrap="square" rtlCol="0">
            <a:spAutoFit/>
          </a:bodyPr>
          <a:lstStyle/>
          <a:p>
            <a:pPr algn="ctr"/>
            <a:r>
              <a:rPr lang="en-US" sz="2000" dirty="0"/>
              <a:t>Joseph T. Giacino, PhD</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1981200" y="1722440"/>
            <a:ext cx="8229600" cy="4525963"/>
          </a:xfrm>
        </p:spPr>
        <p:txBody>
          <a:bodyPr/>
          <a:lstStyle/>
          <a:p>
            <a:r>
              <a:rPr lang="en-US" i="1" dirty="0" smtClean="0"/>
              <a:t>How do we integrate disparate datasets conceptually and technically?</a:t>
            </a:r>
          </a:p>
          <a:p>
            <a:r>
              <a:rPr lang="en-US" i="1" dirty="0" smtClean="0"/>
              <a:t>What is the best approach to vetting the strength of </a:t>
            </a:r>
            <a:r>
              <a:rPr lang="en-US" i="1" dirty="0" err="1" smtClean="0"/>
              <a:t>COAs</a:t>
            </a:r>
            <a:r>
              <a:rPr lang="en-US" i="1" dirty="0" smtClean="0"/>
              <a:t>?</a:t>
            </a:r>
          </a:p>
          <a:p>
            <a:r>
              <a:rPr lang="en-US" i="1" dirty="0" smtClean="0"/>
              <a:t>Which data analytic procedures are best suited to validating this novel approach to outcome assessment?</a:t>
            </a:r>
          </a:p>
          <a:p>
            <a:endParaRPr lang="en-US" i="1" dirty="0"/>
          </a:p>
        </p:txBody>
      </p:sp>
      <p:sp>
        <p:nvSpPr>
          <p:cNvPr id="4" name="Rectangle 8"/>
          <p:cNvSpPr>
            <a:spLocks noChangeArrowheads="1"/>
          </p:cNvSpPr>
          <p:nvPr/>
        </p:nvSpPr>
        <p:spPr bwMode="auto">
          <a:xfrm>
            <a:off x="1524000" y="1143000"/>
            <a:ext cx="9144000" cy="76200"/>
          </a:xfrm>
          <a:prstGeom prst="rect">
            <a:avLst/>
          </a:prstGeom>
          <a:gradFill rotWithShape="1">
            <a:gsLst>
              <a:gs pos="0">
                <a:srgbClr val="2BA2DD"/>
              </a:gs>
              <a:gs pos="100000">
                <a:srgbClr val="A62416"/>
              </a:gs>
            </a:gsLst>
            <a:lin ang="0" scaled="1"/>
          </a:gradFill>
          <a:ln w="9525">
            <a:noFill/>
            <a:miter lim="800000"/>
            <a:headEnd/>
            <a:tailEnd/>
          </a:ln>
        </p:spPr>
        <p:txBody>
          <a:bodyPr wrap="none" anchor="ctr">
            <a:prstTxWarp prst="textNoShape">
              <a:avLst/>
            </a:prstTxWarp>
          </a:bodyPr>
          <a:lstStyle/>
          <a:p>
            <a:endParaRPr lang="en-US" sz="2800" i="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Opportunities</a:t>
            </a:r>
            <a:endParaRPr lang="en-US" dirty="0"/>
          </a:p>
        </p:txBody>
      </p:sp>
      <p:sp>
        <p:nvSpPr>
          <p:cNvPr id="3" name="Content Placeholder 2"/>
          <p:cNvSpPr>
            <a:spLocks noGrp="1"/>
          </p:cNvSpPr>
          <p:nvPr>
            <p:ph idx="1"/>
          </p:nvPr>
        </p:nvSpPr>
        <p:spPr/>
        <p:txBody>
          <a:bodyPr>
            <a:normAutofit/>
          </a:bodyPr>
          <a:lstStyle/>
          <a:p>
            <a:r>
              <a:rPr lang="en-US" i="1" dirty="0" smtClean="0"/>
              <a:t>Exploit scope and depth of existing datasets</a:t>
            </a:r>
          </a:p>
          <a:p>
            <a:r>
              <a:rPr lang="en-US" i="1" dirty="0" smtClean="0"/>
              <a:t>Pursue novel approach to outcome assessment that relies on multi-dimensional modeling of TBI outcomes</a:t>
            </a:r>
          </a:p>
          <a:p>
            <a:r>
              <a:rPr lang="en-US" i="1" dirty="0" smtClean="0"/>
              <a:t>Develop COA platforms specific to particular TBI phenotypes</a:t>
            </a:r>
          </a:p>
          <a:p>
            <a:r>
              <a:rPr lang="en-US" i="1" dirty="0" smtClean="0"/>
              <a:t>Synchronize new approach to outcome assessment with FDA COA qualification process to accelerate advances in TBI care</a:t>
            </a:r>
            <a:endParaRPr lang="en-US" i="1" dirty="0"/>
          </a:p>
        </p:txBody>
      </p:sp>
      <p:sp>
        <p:nvSpPr>
          <p:cNvPr id="4" name="Rectangle 8"/>
          <p:cNvSpPr>
            <a:spLocks noChangeArrowheads="1"/>
          </p:cNvSpPr>
          <p:nvPr/>
        </p:nvSpPr>
        <p:spPr bwMode="auto">
          <a:xfrm>
            <a:off x="1524000" y="1143000"/>
            <a:ext cx="9144000" cy="76200"/>
          </a:xfrm>
          <a:prstGeom prst="rect">
            <a:avLst/>
          </a:prstGeom>
          <a:gradFill rotWithShape="1">
            <a:gsLst>
              <a:gs pos="0">
                <a:srgbClr val="2BA2DD"/>
              </a:gs>
              <a:gs pos="100000">
                <a:srgbClr val="A62416"/>
              </a:gs>
            </a:gsLst>
            <a:lin ang="0" scaled="1"/>
          </a:gradFill>
          <a:ln w="9525">
            <a:noFill/>
            <a:miter lim="800000"/>
            <a:headEnd/>
            <a:tailEnd/>
          </a:ln>
        </p:spPr>
        <p:txBody>
          <a:bodyPr wrap="none" anchor="ctr">
            <a:prstTxWarp prst="textNoShape">
              <a:avLst/>
            </a:prstTxWarp>
          </a:bodyPr>
          <a:lstStyle/>
          <a:p>
            <a:endParaRPr lang="en-US" sz="2800"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28800" y="944566"/>
          <a:ext cx="8504632"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6"/>
          <p:cNvSpPr txBox="1">
            <a:spLocks noChangeArrowheads="1"/>
          </p:cNvSpPr>
          <p:nvPr/>
        </p:nvSpPr>
        <p:spPr bwMode="auto">
          <a:xfrm>
            <a:off x="7772400" y="1673426"/>
            <a:ext cx="1600200" cy="3077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pitchFamily="34" charset="0"/>
              </a:rPr>
              <a:t>Private Partners</a:t>
            </a:r>
          </a:p>
        </p:txBody>
      </p:sp>
      <p:sp>
        <p:nvSpPr>
          <p:cNvPr id="16389" name="TextBox 6"/>
          <p:cNvSpPr txBox="1">
            <a:spLocks noChangeArrowheads="1"/>
          </p:cNvSpPr>
          <p:nvPr/>
        </p:nvSpPr>
        <p:spPr bwMode="auto">
          <a:xfrm>
            <a:off x="8839203" y="3276600"/>
            <a:ext cx="1423987"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pitchFamily="34" charset="0"/>
              </a:rPr>
              <a:t>Government Partners</a:t>
            </a:r>
          </a:p>
        </p:txBody>
      </p:sp>
      <p:sp>
        <p:nvSpPr>
          <p:cNvPr id="16392" name="TextBox 6"/>
          <p:cNvSpPr txBox="1">
            <a:spLocks noChangeArrowheads="1"/>
          </p:cNvSpPr>
          <p:nvPr/>
        </p:nvSpPr>
        <p:spPr bwMode="auto">
          <a:xfrm>
            <a:off x="2057400" y="3276603"/>
            <a:ext cx="1295400" cy="9541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pitchFamily="34" charset="0"/>
              </a:rPr>
              <a:t>Not for Profit and Philanthropic Partners</a:t>
            </a:r>
          </a:p>
        </p:txBody>
      </p:sp>
      <p:pic>
        <p:nvPicPr>
          <p:cNvPr id="16393" name="Picture 9" descr="banyanbiomarker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038" y="1096963"/>
            <a:ext cx="495300" cy="3857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394" name="Picture 18" descr="abbott-laboratories_200x200.jpg"/>
          <p:cNvPicPr>
            <a:picLocks noChangeAspect="1"/>
          </p:cNvPicPr>
          <p:nvPr/>
        </p:nvPicPr>
        <p:blipFill>
          <a:blip r:embed="rId9" cstate="print">
            <a:extLst>
              <a:ext uri="{28A0092B-C50C-407E-A947-70E740481C1C}">
                <a14:useLocalDpi xmlns:a14="http://schemas.microsoft.com/office/drawing/2010/main" val="0"/>
              </a:ext>
            </a:extLst>
          </a:blip>
          <a:srcRect t="36292" r="61852" b="34818"/>
          <a:stretch>
            <a:fillRect/>
          </a:stretch>
        </p:blipFill>
        <p:spPr bwMode="auto">
          <a:xfrm>
            <a:off x="6229350" y="1162053"/>
            <a:ext cx="223838" cy="168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395" name="Picture 6" descr="GE logo.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8728" y="1477963"/>
            <a:ext cx="341313"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396" name="Picture 19" descr="immunarray.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78528" y="1693863"/>
            <a:ext cx="434975" cy="215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397" name="Picture 3"/>
          <p:cNvPicPr>
            <a:picLocks noChangeAspect="1"/>
          </p:cNvPicPr>
          <p:nvPr/>
        </p:nvPicPr>
        <p:blipFill>
          <a:blip r:embed="rId12" cstate="print">
            <a:extLst>
              <a:ext uri="{28A0092B-C50C-407E-A947-70E740481C1C}">
                <a14:useLocalDpi xmlns:a14="http://schemas.microsoft.com/office/drawing/2010/main" val="0"/>
              </a:ext>
            </a:extLst>
          </a:blip>
          <a:srcRect l="3668" t="36099" b="34363"/>
          <a:stretch>
            <a:fillRect/>
          </a:stretch>
        </p:blipFill>
        <p:spPr bwMode="auto">
          <a:xfrm>
            <a:off x="4749800" y="1881191"/>
            <a:ext cx="514350" cy="141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398"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3213" y="2049466"/>
            <a:ext cx="1211262" cy="2619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399" name="Picture 10" descr="quesgen_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46866" y="1704975"/>
            <a:ext cx="395287" cy="160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0" name="Picture 13" descr="myriad-rbm-85374894.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4025" y="2022475"/>
            <a:ext cx="609600" cy="165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1" name="Picture 1"/>
          <p:cNvPicPr>
            <a:picLocks noChangeAspect="1"/>
          </p:cNvPicPr>
          <p:nvPr/>
        </p:nvPicPr>
        <p:blipFill>
          <a:blip r:embed="rId16" cstate="print">
            <a:extLst>
              <a:ext uri="{28A0092B-C50C-407E-A947-70E740481C1C}">
                <a14:useLocalDpi xmlns:a14="http://schemas.microsoft.com/office/drawing/2010/main" val="0"/>
              </a:ext>
            </a:extLst>
          </a:blip>
          <a:srcRect l="24532" t="29099" r="24532" b="31622"/>
          <a:stretch>
            <a:fillRect/>
          </a:stretch>
        </p:blipFill>
        <p:spPr bwMode="auto">
          <a:xfrm>
            <a:off x="6453188" y="1412875"/>
            <a:ext cx="442912" cy="2365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2" name="Picture 12" descr="Siemens image_306.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10216" y="2614613"/>
            <a:ext cx="390525" cy="61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3" name="Picture 7" descr="Depuy Synthes.png"/>
          <p:cNvPicPr>
            <a:picLocks noChangeAspect="1"/>
          </p:cNvPicPr>
          <p:nvPr/>
        </p:nvPicPr>
        <p:blipFill>
          <a:blip r:embed="rId18" cstate="print">
            <a:extLst>
              <a:ext uri="{28A0092B-C50C-407E-A947-70E740481C1C}">
                <a14:useLocalDpi xmlns:a14="http://schemas.microsoft.com/office/drawing/2010/main" val="0"/>
              </a:ext>
            </a:extLst>
          </a:blip>
          <a:srcRect r="3125"/>
          <a:stretch>
            <a:fillRect/>
          </a:stretch>
        </p:blipFill>
        <p:spPr bwMode="auto">
          <a:xfrm>
            <a:off x="6632578" y="2341563"/>
            <a:ext cx="684213" cy="2206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4" name="Picture 11" descr="tr_logo_twitter_wht.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03866" y="1619250"/>
            <a:ext cx="331787" cy="3317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5" name="Picture 5" descr="Screen Shot 2013-10-16 at 6.23.51 PM.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19588" y="2678116"/>
            <a:ext cx="565150" cy="358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6" name="Picture 2"/>
          <p:cNvPicPr>
            <a:picLocks noChangeAspect="1"/>
          </p:cNvPicPr>
          <p:nvPr/>
        </p:nvPicPr>
        <p:blipFill>
          <a:blip r:embed="rId21" cstate="print">
            <a:extLst>
              <a:ext uri="{28A0092B-C50C-407E-A947-70E740481C1C}">
                <a14:useLocalDpi xmlns:a14="http://schemas.microsoft.com/office/drawing/2010/main" val="0"/>
              </a:ext>
            </a:extLst>
          </a:blip>
          <a:srcRect r="61632"/>
          <a:stretch>
            <a:fillRect/>
          </a:stretch>
        </p:blipFill>
        <p:spPr bwMode="auto">
          <a:xfrm>
            <a:off x="3759203" y="3098800"/>
            <a:ext cx="519113" cy="4206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7" name="Picture 3"/>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94113" y="3813175"/>
            <a:ext cx="825500" cy="3190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8" name="Picture 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938841" y="3976691"/>
            <a:ext cx="9525"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09" name="Picture 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938841" y="3976691"/>
            <a:ext cx="9525"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0" name="Picture 17" descr="INCF Long_Logo_Pantone.png"/>
          <p:cNvPicPr>
            <a:picLocks noChangeAspect="1"/>
          </p:cNvPicPr>
          <p:nvPr/>
        </p:nvPicPr>
        <p:blipFill>
          <a:blip r:embed="rId24" cstate="print">
            <a:extLst>
              <a:ext uri="{28A0092B-C50C-407E-A947-70E740481C1C}">
                <a14:useLocalDpi xmlns:a14="http://schemas.microsoft.com/office/drawing/2010/main" val="0"/>
              </a:ext>
            </a:extLst>
          </a:blip>
          <a:srcRect r="60243"/>
          <a:stretch>
            <a:fillRect/>
          </a:stretch>
        </p:blipFill>
        <p:spPr bwMode="auto">
          <a:xfrm>
            <a:off x="3694116" y="4184650"/>
            <a:ext cx="625475" cy="273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1" name="Picture 8"/>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35513" y="3175000"/>
            <a:ext cx="595312" cy="2682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2" name="Picture 9"/>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050091" y="2651128"/>
            <a:ext cx="801687" cy="2063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3" name="Picture 10"/>
          <p:cNvPicPr>
            <a:picLocks noChangeAspect="1"/>
          </p:cNvPicPr>
          <p:nvPr/>
        </p:nvPicPr>
        <p:blipFill>
          <a:blip r:embed="rId27" cstate="print">
            <a:extLst>
              <a:ext uri="{28A0092B-C50C-407E-A947-70E740481C1C}">
                <a14:useLocalDpi xmlns:a14="http://schemas.microsoft.com/office/drawing/2010/main" val="0"/>
              </a:ext>
            </a:extLst>
          </a:blip>
          <a:srcRect l="3148" r="72929"/>
          <a:stretch>
            <a:fillRect/>
          </a:stretch>
        </p:blipFill>
        <p:spPr bwMode="auto">
          <a:xfrm>
            <a:off x="4340228" y="4732341"/>
            <a:ext cx="581025" cy="3460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4" name="Picture 11"/>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507291" y="3008316"/>
            <a:ext cx="688975" cy="231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5" name="Picture 2"/>
          <p:cNvPicPr>
            <a:picLocks noChangeAspect="1"/>
          </p:cNvPicPr>
          <p:nvPr/>
        </p:nvPicPr>
        <p:blipFill>
          <a:blip r:embed="rId29" cstate="print">
            <a:extLst>
              <a:ext uri="{28A0092B-C50C-407E-A947-70E740481C1C}">
                <a14:useLocalDpi xmlns:a14="http://schemas.microsoft.com/office/drawing/2010/main" val="0"/>
              </a:ext>
            </a:extLst>
          </a:blip>
          <a:srcRect l="4770" r="13449"/>
          <a:stretch>
            <a:fillRect/>
          </a:stretch>
        </p:blipFill>
        <p:spPr bwMode="auto">
          <a:xfrm>
            <a:off x="4789491" y="2090738"/>
            <a:ext cx="458787" cy="138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6" name="Picture 12"/>
          <p:cNvPicPr>
            <a:picLocks noChangeAspect="1"/>
          </p:cNvPicPr>
          <p:nvPr/>
        </p:nvPicPr>
        <p:blipFill>
          <a:blip r:embed="rId30" cstate="print">
            <a:extLst>
              <a:ext uri="{28A0092B-C50C-407E-A947-70E740481C1C}">
                <a14:useLocalDpi xmlns:a14="http://schemas.microsoft.com/office/drawing/2010/main" val="0"/>
              </a:ext>
            </a:extLst>
          </a:blip>
          <a:srcRect l="1981" r="48889"/>
          <a:stretch>
            <a:fillRect/>
          </a:stretch>
        </p:blipFill>
        <p:spPr bwMode="auto">
          <a:xfrm>
            <a:off x="6916738" y="3209928"/>
            <a:ext cx="1631950" cy="3540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7" name="Picture 13"/>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562850" y="3984625"/>
            <a:ext cx="482600" cy="1666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8" name="Picture 14"/>
          <p:cNvPicPr>
            <a:picLocks noChangeAspect="1"/>
          </p:cNvPicPr>
          <p:nvPr/>
        </p:nvPicPr>
        <p:blipFill>
          <a:blip r:embed="rId32" cstate="print">
            <a:extLst>
              <a:ext uri="{28A0092B-C50C-407E-A947-70E740481C1C}">
                <a14:useLocalDpi xmlns:a14="http://schemas.microsoft.com/office/drawing/2010/main" val="0"/>
              </a:ext>
            </a:extLst>
          </a:blip>
          <a:srcRect r="74297"/>
          <a:stretch>
            <a:fillRect/>
          </a:stretch>
        </p:blipFill>
        <p:spPr bwMode="auto">
          <a:xfrm>
            <a:off x="8105778" y="3883025"/>
            <a:ext cx="417513" cy="2492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19" name="Picture 64"/>
          <p:cNvPicPr>
            <a:picLocks noChangeAspect="1" noChangeArrowheads="1"/>
          </p:cNvPicPr>
          <p:nvPr/>
        </p:nvPicPr>
        <p:blipFill>
          <a:blip r:embed="rId33" cstate="print">
            <a:extLst>
              <a:ext uri="{28A0092B-C50C-407E-A947-70E740481C1C}">
                <a14:useLocalDpi xmlns:a14="http://schemas.microsoft.com/office/drawing/2010/main" val="0"/>
              </a:ext>
            </a:extLst>
          </a:blip>
          <a:srcRect l="20193" t="8717" r="64957" b="81026"/>
          <a:stretch>
            <a:fillRect/>
          </a:stretch>
        </p:blipFill>
        <p:spPr bwMode="auto">
          <a:xfrm>
            <a:off x="7718425" y="4605338"/>
            <a:ext cx="477838" cy="190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0" name="Picture 17"/>
          <p:cNvPicPr>
            <a:picLocks noChangeAspect="1"/>
          </p:cNvPicPr>
          <p:nvPr/>
        </p:nvPicPr>
        <p:blipFill>
          <a:blip r:embed="rId34" cstate="print">
            <a:extLst>
              <a:ext uri="{28A0092B-C50C-407E-A947-70E740481C1C}">
                <a14:useLocalDpi xmlns:a14="http://schemas.microsoft.com/office/drawing/2010/main" val="0"/>
              </a:ext>
            </a:extLst>
          </a:blip>
          <a:srcRect t="13045" r="22156" b="14926"/>
          <a:stretch>
            <a:fillRect/>
          </a:stretch>
        </p:blipFill>
        <p:spPr bwMode="auto">
          <a:xfrm>
            <a:off x="6918328" y="3659191"/>
            <a:ext cx="1622425" cy="180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1" name="Picture 66"/>
          <p:cNvPicPr>
            <a:picLocks noChangeAspect="1" noChangeArrowheads="1"/>
          </p:cNvPicPr>
          <p:nvPr/>
        </p:nvPicPr>
        <p:blipFill>
          <a:blip r:embed="rId35" cstate="print">
            <a:extLst>
              <a:ext uri="{28A0092B-C50C-407E-A947-70E740481C1C}">
                <a14:useLocalDpi xmlns:a14="http://schemas.microsoft.com/office/drawing/2010/main" val="0"/>
              </a:ext>
            </a:extLst>
          </a:blip>
          <a:srcRect l="19658" t="11624" r="61966" b="81538"/>
          <a:stretch>
            <a:fillRect/>
          </a:stretch>
        </p:blipFill>
        <p:spPr bwMode="auto">
          <a:xfrm>
            <a:off x="5794375" y="6334125"/>
            <a:ext cx="825500" cy="127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2" name="Picture 41" descr="BCM - Baylor College of Medicin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39878" y="381003"/>
            <a:ext cx="9525"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3" name="Picture 43" descr="BCM - Baylor College of Medicin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92278" y="533403"/>
            <a:ext cx="9525"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4" name="Picture 71"/>
          <p:cNvPicPr>
            <a:picLocks noChangeAspect="1" noChangeArrowheads="1"/>
          </p:cNvPicPr>
          <p:nvPr/>
        </p:nvPicPr>
        <p:blipFill>
          <a:blip r:embed="rId37" cstate="print">
            <a:extLst>
              <a:ext uri="{28A0092B-C50C-407E-A947-70E740481C1C}">
                <a14:useLocalDpi xmlns:a14="http://schemas.microsoft.com/office/drawing/2010/main" val="0"/>
              </a:ext>
            </a:extLst>
          </a:blip>
          <a:srcRect l="16132" t="8376" r="78098" b="82564"/>
          <a:stretch>
            <a:fillRect/>
          </a:stretch>
        </p:blipFill>
        <p:spPr bwMode="auto">
          <a:xfrm>
            <a:off x="6746875" y="5868988"/>
            <a:ext cx="342900" cy="336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5" name="Picture 45" descr="LogoUse_colors"/>
          <p:cNvPicPr>
            <a:picLocks noChangeAspect="1" noChangeArrowheads="1"/>
          </p:cNvPicPr>
          <p:nvPr/>
        </p:nvPicPr>
        <p:blipFill>
          <a:blip r:embed="rId38" cstate="print">
            <a:extLst>
              <a:ext uri="{28A0092B-C50C-407E-A947-70E740481C1C}">
                <a14:useLocalDpi xmlns:a14="http://schemas.microsoft.com/office/drawing/2010/main" val="0"/>
              </a:ext>
            </a:extLst>
          </a:blip>
          <a:srcRect l="33206" t="13272" r="47104"/>
          <a:stretch>
            <a:fillRect/>
          </a:stretch>
        </p:blipFill>
        <p:spPr bwMode="auto">
          <a:xfrm>
            <a:off x="4946650" y="5467353"/>
            <a:ext cx="349250" cy="4746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6" name="Picture 73"/>
          <p:cNvPicPr>
            <a:picLocks noChangeAspect="1" noChangeArrowheads="1"/>
          </p:cNvPicPr>
          <p:nvPr/>
        </p:nvPicPr>
        <p:blipFill>
          <a:blip r:embed="rId39" cstate="print">
            <a:extLst>
              <a:ext uri="{28A0092B-C50C-407E-A947-70E740481C1C}">
                <a14:useLocalDpi xmlns:a14="http://schemas.microsoft.com/office/drawing/2010/main" val="0"/>
              </a:ext>
            </a:extLst>
          </a:blip>
          <a:srcRect l="19872" t="8546" r="65063" b="85127"/>
          <a:stretch>
            <a:fillRect/>
          </a:stretch>
        </p:blipFill>
        <p:spPr bwMode="auto">
          <a:xfrm>
            <a:off x="5248275" y="5957888"/>
            <a:ext cx="895350" cy="234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7" name="Picture 20"/>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373691" y="5568950"/>
            <a:ext cx="293687" cy="241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8" name="Picture 21"/>
          <p:cNvPicPr>
            <a:picLocks noChangeAspect="1"/>
          </p:cNvPicPr>
          <p:nvPr/>
        </p:nvPicPr>
        <p:blipFill>
          <a:blip r:embed="rId41" cstate="print">
            <a:extLst>
              <a:ext uri="{28A0092B-C50C-407E-A947-70E740481C1C}">
                <a14:useLocalDpi xmlns:a14="http://schemas.microsoft.com/office/drawing/2010/main" val="0"/>
              </a:ext>
            </a:extLst>
          </a:blip>
          <a:srcRect r="19470"/>
          <a:stretch>
            <a:fillRect/>
          </a:stretch>
        </p:blipFill>
        <p:spPr bwMode="auto">
          <a:xfrm>
            <a:off x="5900741" y="5548316"/>
            <a:ext cx="801687"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29" name="Picture 47" descr="Stanford Medicine Logo"/>
          <p:cNvPicPr>
            <a:picLocks noChangeAspect="1" noChangeArrowheads="1"/>
          </p:cNvPicPr>
          <p:nvPr/>
        </p:nvPicPr>
        <p:blipFill>
          <a:blip r:embed="rId42" cstate="print">
            <a:extLst>
              <a:ext uri="{28A0092B-C50C-407E-A947-70E740481C1C}">
                <a14:useLocalDpi xmlns:a14="http://schemas.microsoft.com/office/drawing/2010/main" val="0"/>
              </a:ext>
            </a:extLst>
          </a:blip>
          <a:srcRect l="12917" r="16093"/>
          <a:stretch>
            <a:fillRect/>
          </a:stretch>
        </p:blipFill>
        <p:spPr bwMode="auto">
          <a:xfrm>
            <a:off x="6842125" y="5392741"/>
            <a:ext cx="577850" cy="269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0" name="Picture 49" descr="http://www.berkeley.edu/brand/img/logos/primarylogo.png"/>
          <p:cNvPicPr>
            <a:picLocks noChangeAspect="1" noChangeArrowheads="1"/>
          </p:cNvPicPr>
          <p:nvPr/>
        </p:nvPicPr>
        <p:blipFill>
          <a:blip r:embed="rId43" cstate="print">
            <a:extLst>
              <a:ext uri="{28A0092B-C50C-407E-A947-70E740481C1C}">
                <a14:useLocalDpi xmlns:a14="http://schemas.microsoft.com/office/drawing/2010/main" val="0"/>
              </a:ext>
            </a:extLst>
          </a:blip>
          <a:srcRect l="9016" t="15771" r="33212" b="15286"/>
          <a:stretch>
            <a:fillRect/>
          </a:stretch>
        </p:blipFill>
        <p:spPr bwMode="auto">
          <a:xfrm>
            <a:off x="6165853" y="5300666"/>
            <a:ext cx="517525" cy="193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1" name="Picture 51" descr="UC San Diego logo"/>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146678" y="4795838"/>
            <a:ext cx="836613" cy="158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2" name="Picture 53" descr="UC_logo-(125)"/>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085016" y="5087941"/>
            <a:ext cx="517525" cy="2301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3" name="Picture 55" descr="UF Vertical signature"/>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164391" y="4237041"/>
            <a:ext cx="223837" cy="2746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4" name="Picture 83"/>
          <p:cNvPicPr>
            <a:picLocks noChangeAspect="1" noChangeArrowheads="1"/>
          </p:cNvPicPr>
          <p:nvPr/>
        </p:nvPicPr>
        <p:blipFill>
          <a:blip r:embed="rId47" cstate="print">
            <a:extLst>
              <a:ext uri="{28A0092B-C50C-407E-A947-70E740481C1C}">
                <a14:useLocalDpi xmlns:a14="http://schemas.microsoft.com/office/drawing/2010/main" val="0"/>
              </a:ext>
            </a:extLst>
          </a:blip>
          <a:srcRect l="29701" t="36581" r="54488" b="46153"/>
          <a:stretch>
            <a:fillRect/>
          </a:stretch>
        </p:blipFill>
        <p:spPr bwMode="auto">
          <a:xfrm>
            <a:off x="6570666" y="5080000"/>
            <a:ext cx="325437" cy="146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5" name="Picture 61" descr="Home"/>
          <p:cNvPicPr>
            <a:picLocks noChangeAspect="1" noChangeArrowheads="1"/>
          </p:cNvPicPr>
          <p:nvPr/>
        </p:nvPicPr>
        <p:blipFill>
          <a:blip r:embed="rId48" cstate="print">
            <a:extLst>
              <a:ext uri="{28A0092B-C50C-407E-A947-70E740481C1C}">
                <a14:useLocalDpi xmlns:a14="http://schemas.microsoft.com/office/drawing/2010/main" val="0"/>
              </a:ext>
            </a:extLst>
          </a:blip>
          <a:srcRect r="87215"/>
          <a:stretch>
            <a:fillRect/>
          </a:stretch>
        </p:blipFill>
        <p:spPr bwMode="auto">
          <a:xfrm>
            <a:off x="5057778" y="4997453"/>
            <a:ext cx="265113" cy="2524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6" name="Picture 87"/>
          <p:cNvPicPr>
            <a:picLocks noChangeAspect="1" noChangeArrowheads="1"/>
          </p:cNvPicPr>
          <p:nvPr/>
        </p:nvPicPr>
        <p:blipFill>
          <a:blip r:embed="rId49" cstate="print">
            <a:extLst>
              <a:ext uri="{28A0092B-C50C-407E-A947-70E740481C1C}">
                <a14:useLocalDpi xmlns:a14="http://schemas.microsoft.com/office/drawing/2010/main" val="0"/>
              </a:ext>
            </a:extLst>
          </a:blip>
          <a:srcRect l="36325" t="41710" r="52029" b="52820"/>
          <a:stretch>
            <a:fillRect/>
          </a:stretch>
        </p:blipFill>
        <p:spPr bwMode="auto">
          <a:xfrm>
            <a:off x="7131050" y="4875213"/>
            <a:ext cx="508000" cy="139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7" name="Picture 67" descr="The University of Texas at Austin black and orange seal"/>
          <p:cNvPicPr>
            <a:picLocks noChangeAspect="1" noChangeArrowheads="1"/>
          </p:cNvPicPr>
          <p:nvPr/>
        </p:nvPicPr>
        <p:blipFill>
          <a:blip r:embed="rId50" cstate="print">
            <a:extLst>
              <a:ext uri="{28A0092B-C50C-407E-A947-70E740481C1C}">
                <a14:useLocalDpi xmlns:a14="http://schemas.microsoft.com/office/drawing/2010/main" val="0"/>
              </a:ext>
            </a:extLst>
          </a:blip>
          <a:srcRect r="51585"/>
          <a:stretch>
            <a:fillRect/>
          </a:stretch>
        </p:blipFill>
        <p:spPr bwMode="auto">
          <a:xfrm>
            <a:off x="6199188" y="5827713"/>
            <a:ext cx="417512" cy="400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8" name="Picture 90"/>
          <p:cNvPicPr>
            <a:picLocks noChangeAspect="1" noChangeArrowheads="1"/>
          </p:cNvPicPr>
          <p:nvPr/>
        </p:nvPicPr>
        <p:blipFill>
          <a:blip r:embed="rId51" cstate="print">
            <a:extLst>
              <a:ext uri="{28A0092B-C50C-407E-A947-70E740481C1C}">
                <a14:useLocalDpi xmlns:a14="http://schemas.microsoft.com/office/drawing/2010/main" val="0"/>
              </a:ext>
            </a:extLst>
          </a:blip>
          <a:srcRect l="16881" t="10941" r="67734" b="80171"/>
          <a:stretch>
            <a:fillRect/>
          </a:stretch>
        </p:blipFill>
        <p:spPr bwMode="auto">
          <a:xfrm>
            <a:off x="5481638" y="5211766"/>
            <a:ext cx="430212" cy="117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39" name="Picture 91"/>
          <p:cNvPicPr>
            <a:picLocks noChangeAspect="1" noChangeArrowheads="1"/>
          </p:cNvPicPr>
          <p:nvPr/>
        </p:nvPicPr>
        <p:blipFill>
          <a:blip r:embed="rId52" cstate="print">
            <a:extLst>
              <a:ext uri="{28A0092B-C50C-407E-A947-70E740481C1C}">
                <a14:useLocalDpi xmlns:a14="http://schemas.microsoft.com/office/drawing/2010/main" val="0"/>
              </a:ext>
            </a:extLst>
          </a:blip>
          <a:srcRect l="23427" t="10255" r="72343" b="83076"/>
          <a:stretch>
            <a:fillRect/>
          </a:stretch>
        </p:blipFill>
        <p:spPr bwMode="auto">
          <a:xfrm>
            <a:off x="7789863" y="4264025"/>
            <a:ext cx="303212" cy="2476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40" name="Picture 71" descr="logo"/>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062788" y="5676900"/>
            <a:ext cx="322262" cy="215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41" name="Picture 94"/>
          <p:cNvPicPr>
            <a:picLocks noChangeAspect="1" noChangeArrowheads="1"/>
          </p:cNvPicPr>
          <p:nvPr/>
        </p:nvPicPr>
        <p:blipFill>
          <a:blip r:embed="rId54" cstate="print">
            <a:extLst>
              <a:ext uri="{28A0092B-C50C-407E-A947-70E740481C1C}">
                <a14:useLocalDpi xmlns:a14="http://schemas.microsoft.com/office/drawing/2010/main" val="0"/>
              </a:ext>
            </a:extLst>
          </a:blip>
          <a:srcRect l="20941" t="9402" r="61539" b="85127"/>
          <a:stretch>
            <a:fillRect/>
          </a:stretch>
        </p:blipFill>
        <p:spPr bwMode="auto">
          <a:xfrm>
            <a:off x="4251325" y="3600450"/>
            <a:ext cx="1041400" cy="203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42" name="Picture 73" descr="UCSF"/>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6461125" y="4765678"/>
            <a:ext cx="457200" cy="2190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6443" name="TextBox 6"/>
          <p:cNvSpPr txBox="1">
            <a:spLocks noChangeArrowheads="1"/>
          </p:cNvSpPr>
          <p:nvPr/>
        </p:nvSpPr>
        <p:spPr bwMode="auto">
          <a:xfrm>
            <a:off x="8001003" y="5638800"/>
            <a:ext cx="1423987"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pitchFamily="34" charset="0"/>
              </a:rPr>
              <a:t>Academic Partners</a:t>
            </a:r>
          </a:p>
        </p:txBody>
      </p:sp>
      <p:pic>
        <p:nvPicPr>
          <p:cNvPr id="16445" name="Picture 105"/>
          <p:cNvPicPr>
            <a:picLocks noChangeAspect="1" noChangeArrowheads="1"/>
          </p:cNvPicPr>
          <p:nvPr/>
        </p:nvPicPr>
        <p:blipFill>
          <a:blip r:embed="rId56" cstate="print">
            <a:extLst>
              <a:ext uri="{28A0092B-C50C-407E-A947-70E740481C1C}">
                <a14:useLocalDpi xmlns:a14="http://schemas.microsoft.com/office/drawing/2010/main" val="0"/>
              </a:ext>
            </a:extLst>
          </a:blip>
          <a:srcRect l="20833" t="10086" r="70833" b="76581"/>
          <a:stretch>
            <a:fillRect/>
          </a:stretch>
        </p:blipFill>
        <p:spPr bwMode="auto">
          <a:xfrm>
            <a:off x="5005388" y="2395538"/>
            <a:ext cx="317500" cy="323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46" name="Picture 106"/>
          <p:cNvPicPr>
            <a:picLocks noChangeAspect="1" noChangeArrowheads="1"/>
          </p:cNvPicPr>
          <p:nvPr/>
        </p:nvPicPr>
        <p:blipFill>
          <a:blip r:embed="rId57" cstate="print">
            <a:extLst>
              <a:ext uri="{28A0092B-C50C-407E-A947-70E740481C1C}">
                <a14:useLocalDpi xmlns:a14="http://schemas.microsoft.com/office/drawing/2010/main" val="0"/>
              </a:ext>
            </a:extLst>
          </a:blip>
          <a:srcRect l="7372" t="8888" r="84721" b="84785"/>
          <a:stretch>
            <a:fillRect/>
          </a:stretch>
        </p:blipFill>
        <p:spPr bwMode="auto">
          <a:xfrm>
            <a:off x="6107113" y="2484438"/>
            <a:ext cx="469900" cy="234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0" name="Oval 29"/>
          <p:cNvSpPr/>
          <p:nvPr/>
        </p:nvSpPr>
        <p:spPr>
          <a:xfrm>
            <a:off x="5257800" y="2772969"/>
            <a:ext cx="1752600" cy="1981594"/>
          </a:xfrm>
          <a:prstGeom prst="ellipse">
            <a:avLst/>
          </a:prstGeom>
          <a:blipFill dpi="0" rotWithShape="1">
            <a:blip r:embed="rId58" cstate="print"/>
            <a:srcRect/>
            <a:stretch>
              <a:fillRect b="1000"/>
            </a:stretch>
          </a:blipFill>
          <a:ln w="38100">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pic>
        <p:nvPicPr>
          <p:cNvPr id="16450" name="Picture 104"/>
          <p:cNvPicPr>
            <a:picLocks noChangeAspect="1" noChangeArrowheads="1"/>
          </p:cNvPicPr>
          <p:nvPr/>
        </p:nvPicPr>
        <p:blipFill>
          <a:blip r:embed="rId59" cstate="print">
            <a:extLst>
              <a:ext uri="{28A0092B-C50C-407E-A947-70E740481C1C}">
                <a14:useLocalDpi xmlns:a14="http://schemas.microsoft.com/office/drawing/2010/main" val="0"/>
              </a:ext>
            </a:extLst>
          </a:blip>
          <a:srcRect l="20512" t="8546" r="65065" b="86325"/>
          <a:stretch>
            <a:fillRect/>
          </a:stretch>
        </p:blipFill>
        <p:spPr bwMode="auto">
          <a:xfrm>
            <a:off x="4492625" y="4157663"/>
            <a:ext cx="857250" cy="190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51" name="Picture 69" descr="http://www.utsouthwestern.edu/edumedia/eduimages/newsroom/center_times/2010/branding_banner-480.jpg"/>
          <p:cNvPicPr>
            <a:picLocks noChangeAspect="1" noChangeArrowheads="1"/>
          </p:cNvPicPr>
          <p:nvPr/>
        </p:nvPicPr>
        <p:blipFill>
          <a:blip r:embed="rId60" cstate="print">
            <a:extLst>
              <a:ext uri="{28A0092B-C50C-407E-A947-70E740481C1C}">
                <a14:useLocalDpi xmlns:a14="http://schemas.microsoft.com/office/drawing/2010/main" val="0"/>
              </a:ext>
            </a:extLst>
          </a:blip>
          <a:srcRect t="70854" r="55078"/>
          <a:stretch>
            <a:fillRect/>
          </a:stretch>
        </p:blipFill>
        <p:spPr bwMode="auto">
          <a:xfrm>
            <a:off x="4433891" y="4448178"/>
            <a:ext cx="1025525" cy="193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52" name="Picture 107"/>
          <p:cNvPicPr>
            <a:picLocks noChangeAspect="1" noChangeArrowheads="1"/>
          </p:cNvPicPr>
          <p:nvPr/>
        </p:nvPicPr>
        <p:blipFill>
          <a:blip r:embed="rId61" cstate="print">
            <a:extLst>
              <a:ext uri="{28A0092B-C50C-407E-A947-70E740481C1C}">
                <a14:useLocalDpi xmlns:a14="http://schemas.microsoft.com/office/drawing/2010/main" val="0"/>
              </a:ext>
            </a:extLst>
          </a:blip>
          <a:srcRect l="20833" t="13162" r="67842" b="82907"/>
          <a:stretch>
            <a:fillRect/>
          </a:stretch>
        </p:blipFill>
        <p:spPr bwMode="auto">
          <a:xfrm>
            <a:off x="5000625" y="2784475"/>
            <a:ext cx="673100" cy="146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53" name="Picture 59" descr="School of Medicine logo"/>
          <p:cNvPicPr>
            <a:picLocks noChangeAspect="1" noChangeArrowheads="1"/>
          </p:cNvPicPr>
          <p:nvPr/>
        </p:nvPicPr>
        <p:blipFill>
          <a:blip r:embed="rId62" cstate="print">
            <a:extLst>
              <a:ext uri="{28A0092B-C50C-407E-A947-70E740481C1C}">
                <a14:useLocalDpi xmlns:a14="http://schemas.microsoft.com/office/drawing/2010/main" val="0"/>
              </a:ext>
            </a:extLst>
          </a:blip>
          <a:srcRect r="22536"/>
          <a:stretch>
            <a:fillRect/>
          </a:stretch>
        </p:blipFill>
        <p:spPr bwMode="auto">
          <a:xfrm>
            <a:off x="6816728" y="4546600"/>
            <a:ext cx="676275" cy="1920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54" name="Picture 14" descr="CDC-Logo.jpg"/>
          <p:cNvPicPr>
            <a:picLocks noChangeAspect="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6850063" y="2895600"/>
            <a:ext cx="311150" cy="228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55" name="Picture 19" descr="200px-LONI_Logo.png"/>
          <p:cNvPicPr>
            <a:picLocks noChangeAspect="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019803" y="4859341"/>
            <a:ext cx="352425" cy="390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63" name="TextBox 5"/>
          <p:cNvSpPr txBox="1">
            <a:spLocks noChangeArrowheads="1"/>
          </p:cNvSpPr>
          <p:nvPr/>
        </p:nvSpPr>
        <p:spPr bwMode="auto">
          <a:xfrm>
            <a:off x="5715003" y="4144966"/>
            <a:ext cx="917575" cy="523875"/>
          </a:xfrm>
          <a:prstGeom prst="rect">
            <a:avLst/>
          </a:prstGeom>
          <a:noFill/>
          <a:ln>
            <a:noFill/>
          </a:ln>
          <a:effectLst>
            <a:outerShdw blurRad="50800" dist="38100" dir="8100000" algn="tr"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800" b="1" dirty="0">
                <a:solidFill>
                  <a:schemeClr val="bg1"/>
                </a:solidFill>
                <a:latin typeface="Arial" charset="0"/>
                <a:cs typeface="Arial" charset="0"/>
              </a:rPr>
              <a:t>TED</a:t>
            </a:r>
            <a:r>
              <a:rPr lang="en-US" altLang="en-US" sz="1200" dirty="0">
                <a:latin typeface="Arial" charset="0"/>
                <a:cs typeface="Arial" charset="0"/>
              </a:rPr>
              <a:t> </a:t>
            </a:r>
            <a:endParaRPr lang="en-US" altLang="en-US" sz="1400" dirty="0">
              <a:latin typeface="Arial" charset="0"/>
              <a:cs typeface="Arial" charset="0"/>
            </a:endParaRPr>
          </a:p>
        </p:txBody>
      </p:sp>
      <p:pic>
        <p:nvPicPr>
          <p:cNvPr id="16457" name="Picture 15"/>
          <p:cNvPicPr>
            <a:picLocks noChangeAspect="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6862766" y="3937003"/>
            <a:ext cx="700087" cy="327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458" name="Picture 74" descr="Logo"/>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7818438" y="2836866"/>
            <a:ext cx="755650" cy="115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6459" name="TextBox 8"/>
          <p:cNvSpPr txBox="1">
            <a:spLocks noChangeArrowheads="1"/>
          </p:cNvSpPr>
          <p:nvPr/>
        </p:nvSpPr>
        <p:spPr bwMode="auto">
          <a:xfrm>
            <a:off x="2819400" y="152403"/>
            <a:ext cx="6705600" cy="6463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dirty="0">
                <a:latin typeface="Arial" pitchFamily="34" charset="0"/>
              </a:rPr>
              <a:t>Public -Private </a:t>
            </a:r>
            <a:r>
              <a:rPr lang="en-US" altLang="en-US" sz="3600" dirty="0">
                <a:latin typeface="Arial" pitchFamily="34" charset="0"/>
              </a:rPr>
              <a:t>Partnership</a:t>
            </a:r>
          </a:p>
        </p:txBody>
      </p:sp>
    </p:spTree>
    <p:extLst>
      <p:ext uri="{BB962C8B-B14F-4D97-AF65-F5344CB8AC3E}">
        <p14:creationId xmlns:p14="http://schemas.microsoft.com/office/powerpoint/2010/main" val="2737045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57400"/>
            <a:ext cx="8686800" cy="1143000"/>
          </a:xfrm>
        </p:spPr>
        <p:txBody>
          <a:bodyPr>
            <a:noAutofit/>
          </a:bodyPr>
          <a:lstStyle/>
          <a:p>
            <a:pPr algn="l"/>
            <a:r>
              <a:rPr lang="en-US" sz="3600" i="1" dirty="0"/>
              <a:t>    “If you can’t win the game, you have to   </a:t>
            </a:r>
            <a:br>
              <a:rPr lang="en-US" sz="3600" i="1" dirty="0"/>
            </a:br>
            <a:r>
              <a:rPr lang="en-US" sz="3600" i="1" dirty="0"/>
              <a:t>      change the rules.”</a:t>
            </a:r>
            <a:r>
              <a:rPr lang="en-US" sz="3200" i="1" dirty="0"/>
              <a:t/>
            </a:r>
            <a:br>
              <a:rPr lang="en-US" sz="3200" i="1" dirty="0"/>
            </a:br>
            <a:r>
              <a:rPr lang="en-US" sz="3200" dirty="0"/>
              <a:t/>
            </a:r>
            <a:br>
              <a:rPr lang="en-US" sz="3200" dirty="0"/>
            </a:br>
            <a:r>
              <a:rPr lang="en-US" sz="3200" dirty="0"/>
              <a:t>	</a:t>
            </a:r>
            <a:r>
              <a:rPr lang="en-US" sz="2400" dirty="0"/>
              <a:t>Col. Dallas Hack, MD</a:t>
            </a:r>
            <a:br>
              <a:rPr lang="en-US" sz="2400" dirty="0"/>
            </a:br>
            <a:r>
              <a:rPr lang="en-US" sz="2400" dirty="0"/>
              <a:t>	Director, U.S. Army Combat Casualty Care Research Program  </a:t>
            </a:r>
            <a:endParaRPr lang="en-US" sz="2400" dirty="0"/>
          </a:p>
        </p:txBody>
      </p:sp>
      <p:grpSp>
        <p:nvGrpSpPr>
          <p:cNvPr id="5" name="Group 4"/>
          <p:cNvGrpSpPr/>
          <p:nvPr/>
        </p:nvGrpSpPr>
        <p:grpSpPr>
          <a:xfrm>
            <a:off x="3962400" y="4940465"/>
            <a:ext cx="6517498" cy="1909867"/>
            <a:chOff x="702642" y="1709214"/>
            <a:chExt cx="11342635" cy="3270433"/>
          </a:xfrm>
        </p:grpSpPr>
        <p:pic>
          <p:nvPicPr>
            <p:cNvPr id="6" name="Picture 5" descr="Presentation1.pdf"/>
            <p:cNvPicPr>
              <a:picLocks noChangeAspect="1"/>
            </p:cNvPicPr>
            <p:nvPr/>
          </p:nvPicPr>
          <p:blipFill>
            <a:blip r:embed="rId2" cstate="print"/>
            <a:stretch>
              <a:fillRect/>
            </a:stretch>
          </p:blipFill>
          <p:spPr>
            <a:xfrm>
              <a:off x="4548436" y="1709214"/>
              <a:ext cx="7496841" cy="3022601"/>
            </a:xfrm>
            <a:prstGeom prst="rect">
              <a:avLst/>
            </a:prstGeom>
          </p:spPr>
        </p:pic>
        <p:sp>
          <p:nvSpPr>
            <p:cNvPr id="7" name="TextBox 6"/>
            <p:cNvSpPr txBox="1"/>
            <p:nvPr/>
          </p:nvSpPr>
          <p:spPr>
            <a:xfrm>
              <a:off x="702642" y="4241801"/>
              <a:ext cx="11272155" cy="737846"/>
            </a:xfrm>
            <a:prstGeom prst="rect">
              <a:avLst/>
            </a:prstGeom>
            <a:solidFill>
              <a:schemeClr val="bg1"/>
            </a:solidFill>
          </p:spPr>
          <p:txBody>
            <a:bodyPr wrap="square" rtlCol="0">
              <a:spAutoFit/>
            </a:bodyPr>
            <a:lstStyle/>
            <a:p>
              <a:r>
                <a:rPr lang="en-US" sz="2200" i="1" dirty="0">
                  <a:solidFill>
                    <a:schemeClr val="bg1"/>
                  </a:solidFill>
                </a:rPr>
                <a:t>Exploiting the past to inform the future of clinical </a:t>
              </a:r>
              <a:endParaRPr lang="en-US" sz="2200" i="1" dirty="0">
                <a:solidFill>
                  <a:schemeClr val="bg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sz="3400" dirty="0"/>
              <a:t>Current State of the Science</a:t>
            </a:r>
            <a:endParaRPr lang="en-US" sz="3400" dirty="0"/>
          </a:p>
        </p:txBody>
      </p:sp>
      <p:sp>
        <p:nvSpPr>
          <p:cNvPr id="3" name="Content Placeholder 2"/>
          <p:cNvSpPr>
            <a:spLocks noGrp="1"/>
          </p:cNvSpPr>
          <p:nvPr>
            <p:ph idx="1"/>
          </p:nvPr>
        </p:nvSpPr>
        <p:spPr>
          <a:xfrm>
            <a:off x="1905000" y="1371600"/>
            <a:ext cx="8458200" cy="5105400"/>
          </a:xfrm>
        </p:spPr>
        <p:txBody>
          <a:bodyPr>
            <a:noAutofit/>
          </a:bodyPr>
          <a:lstStyle/>
          <a:p>
            <a:pPr>
              <a:buNone/>
            </a:pPr>
            <a:r>
              <a:rPr lang="en-US" sz="2800" i="1" dirty="0"/>
              <a:t>Interventional trials in acute TBI management have been uniformly disappointing:</a:t>
            </a:r>
          </a:p>
          <a:p>
            <a:pPr>
              <a:buNone/>
            </a:pPr>
            <a:endParaRPr lang="en-US" sz="1200" i="1" dirty="0"/>
          </a:p>
          <a:p>
            <a:r>
              <a:rPr lang="en-US" sz="2400" dirty="0"/>
              <a:t>TBI classification crude: Mild, moderate, severe (GCS)</a:t>
            </a:r>
          </a:p>
          <a:p>
            <a:r>
              <a:rPr lang="en-US" sz="2400" dirty="0"/>
              <a:t>Outcome assessment equally crude: Dead, VS, lower severe, upper </a:t>
            </a:r>
            <a:r>
              <a:rPr lang="en-US" sz="2400" dirty="0" err="1"/>
              <a:t>sev</a:t>
            </a:r>
            <a:r>
              <a:rPr lang="en-US" sz="2400" dirty="0"/>
              <a:t>, low moderate, upper mod, good recovery (GOS-E)</a:t>
            </a:r>
          </a:p>
          <a:p>
            <a:r>
              <a:rPr lang="en-US" sz="2400" dirty="0"/>
              <a:t>Studies underpowered, non-standardized procedures, limited multidisciplinary collaboration.</a:t>
            </a:r>
          </a:p>
          <a:p>
            <a:r>
              <a:rPr lang="en-US" sz="2400" dirty="0"/>
              <a:t>No </a:t>
            </a:r>
            <a:r>
              <a:rPr lang="en-US" sz="2400" dirty="0" err="1"/>
              <a:t>COAs</a:t>
            </a:r>
            <a:r>
              <a:rPr lang="en-US" sz="2400" dirty="0"/>
              <a:t> or biomarkers have been validated or qualified for TBI. </a:t>
            </a:r>
          </a:p>
          <a:p>
            <a:pPr>
              <a:buNone/>
            </a:pPr>
            <a:endParaRPr lang="en-US" sz="1200" dirty="0"/>
          </a:p>
          <a:p>
            <a:pPr>
              <a:buNone/>
            </a:pPr>
            <a:r>
              <a:rPr lang="en-US" sz="2400" i="1" dirty="0"/>
              <a:t>Consequence: Inability to preferentially target therapies to patients with specific injury mechanisms.</a:t>
            </a:r>
          </a:p>
          <a:p>
            <a:endParaRPr lang="en-US" sz="2400" dirty="0"/>
          </a:p>
        </p:txBody>
      </p:sp>
      <p:sp>
        <p:nvSpPr>
          <p:cNvPr id="4" name="Rectangle 8"/>
          <p:cNvSpPr>
            <a:spLocks noChangeArrowheads="1"/>
          </p:cNvSpPr>
          <p:nvPr/>
        </p:nvSpPr>
        <p:spPr bwMode="auto">
          <a:xfrm>
            <a:off x="1524000" y="914400"/>
            <a:ext cx="9144000" cy="76200"/>
          </a:xfrm>
          <a:prstGeom prst="rect">
            <a:avLst/>
          </a:prstGeom>
          <a:gradFill rotWithShape="1">
            <a:gsLst>
              <a:gs pos="0">
                <a:srgbClr val="2BA2DD"/>
              </a:gs>
              <a:gs pos="100000">
                <a:srgbClr val="A62416"/>
              </a:gs>
            </a:gsLst>
            <a:lin ang="0" scaled="1"/>
          </a:gradFill>
          <a:ln w="9525">
            <a:noFill/>
            <a:miter lim="800000"/>
            <a:headEnd/>
            <a:tailEnd/>
          </a:ln>
        </p:spPr>
        <p:txBody>
          <a:bodyPr wrap="none" anchor="ctr">
            <a:prstTxWarp prst="textNoShape">
              <a:avLst/>
            </a:prstTxWarp>
          </a:bodyPr>
          <a:lstStyle/>
          <a:p>
            <a:endParaRPr lang="en-US" sz="2800"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sz="3400" dirty="0"/>
              <a:t>The Future of TBI Research</a:t>
            </a:r>
            <a:endParaRPr lang="en-US" sz="3400" dirty="0"/>
          </a:p>
        </p:txBody>
      </p:sp>
      <p:sp>
        <p:nvSpPr>
          <p:cNvPr id="3" name="Content Placeholder 2"/>
          <p:cNvSpPr>
            <a:spLocks noGrp="1"/>
          </p:cNvSpPr>
          <p:nvPr>
            <p:ph idx="1"/>
          </p:nvPr>
        </p:nvSpPr>
        <p:spPr>
          <a:xfrm>
            <a:off x="1905000" y="1524000"/>
            <a:ext cx="8458200" cy="4800600"/>
          </a:xfrm>
        </p:spPr>
        <p:txBody>
          <a:bodyPr>
            <a:normAutofit/>
          </a:bodyPr>
          <a:lstStyle/>
          <a:p>
            <a:pPr>
              <a:buNone/>
            </a:pPr>
            <a:r>
              <a:rPr lang="en-US" sz="2600" i="1" dirty="0"/>
              <a:t>To enhance the effectiveness of TBI research, we need clinical outcome assessment measures (</a:t>
            </a:r>
            <a:r>
              <a:rPr lang="en-US" sz="2600" i="1" dirty="0" err="1"/>
              <a:t>COAs</a:t>
            </a:r>
            <a:r>
              <a:rPr lang="en-US" sz="2600" i="1" dirty="0"/>
              <a:t>) and </a:t>
            </a:r>
            <a:r>
              <a:rPr lang="en-US" sz="2600" i="1" dirty="0" err="1"/>
              <a:t>biomakers</a:t>
            </a:r>
            <a:r>
              <a:rPr lang="en-US" sz="2600" i="1" dirty="0"/>
              <a:t> that:</a:t>
            </a:r>
          </a:p>
          <a:p>
            <a:pPr marL="0">
              <a:spcBef>
                <a:spcPts val="0"/>
              </a:spcBef>
              <a:buNone/>
            </a:pPr>
            <a:r>
              <a:rPr lang="en-US" sz="2400" dirty="0"/>
              <a:t> </a:t>
            </a:r>
          </a:p>
          <a:p>
            <a:pPr>
              <a:buNone/>
            </a:pPr>
            <a:r>
              <a:rPr lang="en-US" sz="2400" dirty="0"/>
              <a:t>     1) Permit more accurate disease/condition diagnosis</a:t>
            </a:r>
          </a:p>
          <a:p>
            <a:pPr>
              <a:buNone/>
            </a:pPr>
            <a:r>
              <a:rPr lang="en-US" sz="2400" dirty="0"/>
              <a:t>     2) Identify distinct patient subpopulations likely to benefit </a:t>
            </a:r>
          </a:p>
          <a:p>
            <a:pPr>
              <a:buNone/>
            </a:pPr>
            <a:r>
              <a:rPr lang="en-US" sz="2400" dirty="0"/>
              <a:t>          from therapy/intervention</a:t>
            </a:r>
          </a:p>
          <a:p>
            <a:pPr>
              <a:buNone/>
            </a:pPr>
            <a:r>
              <a:rPr lang="en-US" sz="2400" dirty="0"/>
              <a:t>     3) Provide precise outcome assessments to confirm efficacy. </a:t>
            </a:r>
          </a:p>
          <a:p>
            <a:endParaRPr lang="en-US" sz="2400" dirty="0"/>
          </a:p>
          <a:p>
            <a:pPr marL="0">
              <a:spcBef>
                <a:spcPts val="0"/>
              </a:spcBef>
              <a:buNone/>
            </a:pPr>
            <a:endParaRPr lang="en-US" sz="2400" i="1" dirty="0"/>
          </a:p>
        </p:txBody>
      </p:sp>
      <p:sp>
        <p:nvSpPr>
          <p:cNvPr id="4" name="Rectangle 8"/>
          <p:cNvSpPr>
            <a:spLocks noChangeArrowheads="1"/>
          </p:cNvSpPr>
          <p:nvPr/>
        </p:nvSpPr>
        <p:spPr bwMode="auto">
          <a:xfrm>
            <a:off x="1524000" y="990600"/>
            <a:ext cx="9144000" cy="76200"/>
          </a:xfrm>
          <a:prstGeom prst="rect">
            <a:avLst/>
          </a:prstGeom>
          <a:gradFill rotWithShape="1">
            <a:gsLst>
              <a:gs pos="0">
                <a:srgbClr val="2BA2DD"/>
              </a:gs>
              <a:gs pos="100000">
                <a:srgbClr val="A62416"/>
              </a:gs>
            </a:gsLst>
            <a:lin ang="0" scaled="1"/>
          </a:gradFill>
          <a:ln w="9525">
            <a:noFill/>
            <a:miter lim="800000"/>
            <a:headEnd/>
            <a:tailEnd/>
          </a:ln>
        </p:spPr>
        <p:txBody>
          <a:bodyPr wrap="none" anchor="ctr">
            <a:prstTxWarp prst="textNoShape">
              <a:avLst/>
            </a:prstTxWarp>
          </a:bodyPr>
          <a:lstStyle/>
          <a:p>
            <a:endParaRPr lang="en-US" sz="2800"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546" y="914400"/>
            <a:ext cx="2840854" cy="1143000"/>
          </a:xfrm>
        </p:spPr>
        <p:txBody>
          <a:bodyPr>
            <a:normAutofit fontScale="90000"/>
          </a:bodyPr>
          <a:lstStyle/>
          <a:p>
            <a:r>
              <a:rPr lang="en-US" b="1" dirty="0" smtClean="0">
                <a:solidFill>
                  <a:srgbClr val="0000FF"/>
                </a:solidFill>
              </a:rPr>
              <a:t>TED Aims:</a:t>
            </a:r>
            <a:br>
              <a:rPr lang="en-US" b="1" dirty="0" smtClean="0">
                <a:solidFill>
                  <a:srgbClr val="0000FF"/>
                </a:solidFill>
              </a:rPr>
            </a:br>
            <a:r>
              <a:rPr lang="en-US" b="1" dirty="0" smtClean="0">
                <a:solidFill>
                  <a:srgbClr val="0000FF"/>
                </a:solidFill>
              </a:rPr>
              <a:t>Stage I</a:t>
            </a:r>
            <a:br>
              <a:rPr lang="en-US" b="1" dirty="0" smtClean="0">
                <a:solidFill>
                  <a:srgbClr val="0000FF"/>
                </a:solidFill>
              </a:rPr>
            </a:br>
            <a:r>
              <a:rPr lang="en-US" b="1" dirty="0">
                <a:solidFill>
                  <a:srgbClr val="0000FF"/>
                </a:solidFill>
              </a:rPr>
              <a:t/>
            </a:r>
            <a:br>
              <a:rPr lang="en-US" b="1" dirty="0">
                <a:solidFill>
                  <a:srgbClr val="0000FF"/>
                </a:solidFill>
              </a:rPr>
            </a:br>
            <a:endParaRPr lang="en-US" b="1" dirty="0">
              <a:solidFill>
                <a:srgbClr val="0000FF"/>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5732" y="685803"/>
            <a:ext cx="4742271" cy="54361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4" name="TextBox 3"/>
          <p:cNvSpPr txBox="1"/>
          <p:nvPr/>
        </p:nvSpPr>
        <p:spPr>
          <a:xfrm>
            <a:off x="1763508" y="1676403"/>
            <a:ext cx="4103892" cy="4770537"/>
          </a:xfrm>
          <a:prstGeom prst="rect">
            <a:avLst/>
          </a:prstGeom>
          <a:noFill/>
        </p:spPr>
        <p:txBody>
          <a:bodyPr wrap="square" rtlCol="0">
            <a:spAutoFit/>
          </a:bodyPr>
          <a:lstStyle/>
          <a:p>
            <a:pPr algn="ctr"/>
            <a:r>
              <a:rPr lang="en-US" sz="2400" b="1" dirty="0"/>
              <a:t>STAGE I Technical Objective 1: </a:t>
            </a:r>
            <a:endParaRPr lang="en-US" sz="2400" b="1" dirty="0"/>
          </a:p>
          <a:p>
            <a:pPr algn="ctr"/>
            <a:endParaRPr lang="en-US" sz="1200" b="1" dirty="0"/>
          </a:p>
          <a:p>
            <a:r>
              <a:rPr lang="en-US" sz="2000" dirty="0"/>
              <a:t>Establish </a:t>
            </a:r>
            <a:r>
              <a:rPr lang="en-US" sz="2000" dirty="0"/>
              <a:t>a collaborative, multidisciplinary team </a:t>
            </a:r>
            <a:r>
              <a:rPr lang="en-US" sz="2000" dirty="0"/>
              <a:t>to:</a:t>
            </a:r>
          </a:p>
          <a:p>
            <a:endParaRPr lang="en-US" sz="1000" dirty="0"/>
          </a:p>
          <a:p>
            <a:pPr marL="457200" indent="-457200">
              <a:buFont typeface="+mj-lt"/>
              <a:buAutoNum type="arabicParenR"/>
            </a:pPr>
            <a:r>
              <a:rPr lang="en-US" sz="2000" dirty="0"/>
              <a:t>Advance the identification </a:t>
            </a:r>
            <a:r>
              <a:rPr lang="en-US" sz="2000" dirty="0"/>
              <a:t>and validation of clinical outcome assessments (COAs) and biomarkers for use as </a:t>
            </a:r>
            <a:r>
              <a:rPr lang="en-US" sz="2000" dirty="0"/>
              <a:t>potential FDA-qualified </a:t>
            </a:r>
            <a:r>
              <a:rPr lang="en-US" sz="2000" dirty="0"/>
              <a:t>drug development tools (</a:t>
            </a:r>
            <a:r>
              <a:rPr lang="en-US" sz="2000" dirty="0" err="1"/>
              <a:t>DDTs</a:t>
            </a:r>
            <a:r>
              <a:rPr lang="en-US" sz="2000" dirty="0"/>
              <a:t>)</a:t>
            </a:r>
          </a:p>
          <a:p>
            <a:endParaRPr lang="en-US" sz="1000" dirty="0"/>
          </a:p>
          <a:p>
            <a:pPr marL="457200" indent="-457200">
              <a:buFont typeface="+mj-lt"/>
              <a:buAutoNum type="arabicParenR"/>
            </a:pPr>
            <a:r>
              <a:rPr lang="en-US" sz="2000" dirty="0"/>
              <a:t>Initiate </a:t>
            </a:r>
            <a:r>
              <a:rPr lang="en-US" sz="2000" dirty="0"/>
              <a:t>development of CDISC data </a:t>
            </a:r>
            <a:r>
              <a:rPr lang="en-US" sz="2000" dirty="0"/>
              <a:t>standards for trials </a:t>
            </a:r>
            <a:r>
              <a:rPr lang="en-US" sz="2000" dirty="0"/>
              <a:t>involving diagnosis and treatment of mTBI to </a:t>
            </a:r>
            <a:r>
              <a:rPr lang="en-US" sz="2000" dirty="0" err="1"/>
              <a:t>modTBI</a:t>
            </a:r>
            <a:r>
              <a:rPr lang="en-US" sz="2000" dirty="0"/>
              <a:t>.</a:t>
            </a:r>
          </a:p>
        </p:txBody>
      </p:sp>
      <p:sp>
        <p:nvSpPr>
          <p:cNvPr id="6" name="Title 1"/>
          <p:cNvSpPr txBox="1">
            <a:spLocks/>
          </p:cNvSpPr>
          <p:nvPr/>
        </p:nvSpPr>
        <p:spPr>
          <a:xfrm>
            <a:off x="1598704" y="6331551"/>
            <a:ext cx="8964248" cy="5264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i="1" dirty="0">
                <a:solidFill>
                  <a:srgbClr val="FF0000"/>
                </a:solidFill>
                <a:latin typeface="Arial"/>
                <a:cs typeface="Arial"/>
              </a:rPr>
              <a:t>TBI Endpoints Development (TED) Project</a:t>
            </a:r>
            <a:endParaRPr lang="en-US" sz="1600" b="1" i="1" dirty="0">
              <a:solidFill>
                <a:srgbClr val="FF0000"/>
              </a:solidFill>
              <a:latin typeface="Arial"/>
              <a:cs typeface="Arial"/>
            </a:endParaRPr>
          </a:p>
        </p:txBody>
      </p:sp>
    </p:spTree>
    <p:extLst>
      <p:ext uri="{BB962C8B-B14F-4D97-AF65-F5344CB8AC3E}">
        <p14:creationId xmlns:p14="http://schemas.microsoft.com/office/powerpoint/2010/main" val="1151105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057400" y="685801"/>
          <a:ext cx="8077200" cy="6130290"/>
        </p:xfrm>
        <a:graphic>
          <a:graphicData uri="http://schemas.openxmlformats.org/drawingml/2006/table">
            <a:tbl>
              <a:tblPr/>
              <a:tblGrid>
                <a:gridCol w="3413760"/>
                <a:gridCol w="2560320"/>
                <a:gridCol w="210312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rbel" charset="0"/>
                          <a:ea typeface="ＭＳ Ｐゴシック" charset="-128"/>
                        </a:rPr>
                        <a:t>Sub-Domain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rbel" charset="0"/>
                          <a:ea typeface="ＭＳ Ｐゴシック" charset="-128"/>
                        </a:rPr>
                        <a:t>Instrument/Scale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orbel" charset="0"/>
                          <a:ea typeface="ＭＳ Ｐゴシック" charset="-128"/>
                        </a:rPr>
                        <a:t>CDE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2004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Global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GOS-E/GOS-E-</a:t>
                      </a:r>
                      <a:r>
                        <a:rPr kumimoji="0" lang="en-US" sz="1800" b="0" i="0" u="none" strike="noStrike" cap="none" normalizeH="0" baseline="0" dirty="0" err="1" smtClean="0">
                          <a:ln>
                            <a:noFill/>
                          </a:ln>
                          <a:solidFill>
                            <a:schemeClr val="bg1"/>
                          </a:solidFill>
                          <a:effectLst/>
                          <a:latin typeface="Corbel" charset="0"/>
                          <a:ea typeface="ＭＳ Ｐゴシック" charset="-128"/>
                        </a:rPr>
                        <a:t>Peds</a:t>
                      </a:r>
                      <a:endParaRPr kumimoji="0" lang="en-US" sz="1800" b="0" i="0" u="none" strike="noStrike" cap="none" normalizeH="0" baseline="0" dirty="0" smtClean="0">
                        <a:ln>
                          <a:noFill/>
                        </a:ln>
                        <a:solidFill>
                          <a:schemeClr val="bg1"/>
                        </a:solidFill>
                        <a:effectLst/>
                        <a:latin typeface="Corbe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Core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DRS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Adaptive and Daily Living Skills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FIM; </a:t>
                      </a:r>
                      <a:r>
                        <a:rPr kumimoji="0" lang="en-US" sz="1800" b="0" i="0" u="none" strike="noStrike" cap="none" normalizeH="0" baseline="0" dirty="0" err="1" smtClean="0">
                          <a:ln>
                            <a:noFill/>
                          </a:ln>
                          <a:solidFill>
                            <a:schemeClr val="bg1"/>
                          </a:solidFill>
                          <a:effectLst/>
                          <a:latin typeface="Corbel" charset="0"/>
                          <a:ea typeface="ＭＳ Ｐゴシック" charset="-128"/>
                        </a:rPr>
                        <a:t>WeeFIM</a:t>
                      </a:r>
                      <a:r>
                        <a:rPr kumimoji="0" lang="en-US" sz="1800" b="0" i="0" u="none" strike="noStrike" cap="none" normalizeH="0" baseline="0" dirty="0" smtClean="0">
                          <a:ln>
                            <a:noFill/>
                          </a:ln>
                          <a:solidFill>
                            <a:schemeClr val="bg1"/>
                          </a:solidFill>
                          <a:effectLst/>
                          <a:latin typeface="Corbel" charset="0"/>
                          <a:ea typeface="ＭＳ Ｐゴシック" charset="-128"/>
                        </a:rPr>
                        <a:t>/PEDI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orbel" charset="0"/>
                          <a:ea typeface="ＭＳ Ｐゴシック" charset="-128"/>
                        </a:rPr>
                        <a:t>Cognitive Activity Limitations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FIM-Cog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Language and Communication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WASI-II Vocabulary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Neuropsychological Impairment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Adult: WAIS-IV PSI; Trail Making Test; RAVLT/CVLT; </a:t>
                      </a:r>
                      <a:r>
                        <a:rPr kumimoji="0" lang="en-US" sz="1800" b="0" i="0" u="none" strike="noStrike" cap="none" normalizeH="0" baseline="0" dirty="0" err="1" smtClean="0">
                          <a:ln>
                            <a:noFill/>
                          </a:ln>
                          <a:solidFill>
                            <a:schemeClr val="bg1"/>
                          </a:solidFill>
                          <a:effectLst/>
                          <a:latin typeface="Corbel" charset="0"/>
                          <a:ea typeface="ＭＳ Ｐゴシック" charset="-128"/>
                        </a:rPr>
                        <a:t>Peds</a:t>
                      </a:r>
                      <a:r>
                        <a:rPr kumimoji="0" lang="en-US" sz="1800" b="0" i="0" u="none" strike="noStrike" cap="none" normalizeH="0" baseline="0" dirty="0" smtClean="0">
                          <a:ln>
                            <a:noFill/>
                          </a:ln>
                          <a:solidFill>
                            <a:schemeClr val="bg1"/>
                          </a:solidFill>
                          <a:effectLst/>
                          <a:latin typeface="Corbel" charset="0"/>
                          <a:ea typeface="ＭＳ Ｐゴシック" charset="-128"/>
                        </a:rPr>
                        <a:t>: WISC-IV/WPPSI-IV; D-KEFS Verbal Fluency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orbe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Perceived Health-Related Quality of Life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orbel" charset="0"/>
                          <a:ea typeface="ＭＳ Ｐゴシック" charset="-128"/>
                        </a:rPr>
                        <a:t>SWLS; Peds QoL Inventory (Generic)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orbe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Physical Function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FIM-Motor, </a:t>
                      </a:r>
                      <a:r>
                        <a:rPr kumimoji="0" lang="en-US" sz="1800" b="0" i="0" u="none" strike="noStrike" cap="none" normalizeH="0" baseline="0" dirty="0" err="1" smtClean="0">
                          <a:ln>
                            <a:noFill/>
                          </a:ln>
                          <a:solidFill>
                            <a:schemeClr val="bg1"/>
                          </a:solidFill>
                          <a:effectLst/>
                          <a:latin typeface="Corbel" charset="0"/>
                          <a:ea typeface="ＭＳ Ｐゴシック" charset="-128"/>
                        </a:rPr>
                        <a:t>Rivermead</a:t>
                      </a:r>
                      <a:r>
                        <a:rPr kumimoji="0" lang="en-US" sz="1800" b="0" i="0" u="none" strike="noStrike" cap="none" normalizeH="0" baseline="0" dirty="0" smtClean="0">
                          <a:ln>
                            <a:noFill/>
                          </a:ln>
                          <a:solidFill>
                            <a:schemeClr val="bg1"/>
                          </a:solidFill>
                          <a:effectLst/>
                          <a:latin typeface="Corbel" charset="0"/>
                          <a:ea typeface="ＭＳ Ｐゴシック" charset="-128"/>
                        </a:rPr>
                        <a:t>; </a:t>
                      </a:r>
                      <a:r>
                        <a:rPr kumimoji="0" lang="en-US" sz="1800" b="0" i="0" u="none" strike="noStrike" cap="none" normalizeH="0" baseline="0" dirty="0" err="1" smtClean="0">
                          <a:ln>
                            <a:noFill/>
                          </a:ln>
                          <a:solidFill>
                            <a:schemeClr val="bg1"/>
                          </a:solidFill>
                          <a:effectLst/>
                          <a:latin typeface="Corbel" charset="0"/>
                          <a:ea typeface="ＭＳ Ｐゴシック" charset="-128"/>
                        </a:rPr>
                        <a:t>Peds</a:t>
                      </a:r>
                      <a:r>
                        <a:rPr kumimoji="0" lang="en-US" sz="1800" b="0" i="0" u="none" strike="noStrike" cap="none" normalizeH="0" baseline="0" dirty="0" smtClean="0">
                          <a:ln>
                            <a:noFill/>
                          </a:ln>
                          <a:solidFill>
                            <a:schemeClr val="bg1"/>
                          </a:solidFill>
                          <a:effectLst/>
                          <a:latin typeface="Corbel" charset="0"/>
                          <a:ea typeface="ＭＳ Ｐゴシック" charset="-128"/>
                        </a:rPr>
                        <a:t>: </a:t>
                      </a:r>
                      <a:r>
                        <a:rPr kumimoji="0" lang="en-US" sz="1800" b="0" i="0" u="none" strike="noStrike" cap="none" normalizeH="0" baseline="0" dirty="0" err="1" smtClean="0">
                          <a:ln>
                            <a:noFill/>
                          </a:ln>
                          <a:solidFill>
                            <a:schemeClr val="bg1"/>
                          </a:solidFill>
                          <a:effectLst/>
                          <a:latin typeface="Corbel" charset="0"/>
                          <a:ea typeface="ＭＳ Ｐゴシック" charset="-128"/>
                        </a:rPr>
                        <a:t>WeeFIM</a:t>
                      </a:r>
                      <a:r>
                        <a:rPr kumimoji="0" lang="en-US" sz="1800" b="0" i="0" u="none" strike="noStrike" cap="none" normalizeH="0" baseline="0" dirty="0" smtClean="0">
                          <a:ln>
                            <a:noFill/>
                          </a:ln>
                          <a:solidFill>
                            <a:schemeClr val="bg1"/>
                          </a:solidFill>
                          <a:effectLst/>
                          <a:latin typeface="Corbel" charset="0"/>
                          <a:ea typeface="ＭＳ Ｐゴシック" charset="-128"/>
                        </a:rPr>
                        <a:t>-Motor/PEDI-Mobility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orbe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orbel" charset="0"/>
                          <a:ea typeface="ＭＳ Ｐゴシック" charset="-128"/>
                        </a:rPr>
                        <a:t>Psychiatric/Psychological 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BSI-18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orbel" charset="0"/>
                          <a:ea typeface="ＭＳ Ｐゴシック" charset="-128"/>
                        </a:rPr>
                        <a:t>Social  Competence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orbel" charset="0"/>
                          <a:ea typeface="ＭＳ Ｐゴシック" charset="-128"/>
                        </a:rPr>
                        <a:t>CHART-SF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Corbel" charset="0"/>
                          <a:ea typeface="ＭＳ Ｐゴシック" charset="-128"/>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bl>
          </a:graphicData>
        </a:graphic>
      </p:graphicFrame>
      <p:sp>
        <p:nvSpPr>
          <p:cNvPr id="11" name="Title 1"/>
          <p:cNvSpPr>
            <a:spLocks noGrp="1"/>
          </p:cNvSpPr>
          <p:nvPr>
            <p:ph type="title"/>
          </p:nvPr>
        </p:nvSpPr>
        <p:spPr>
          <a:xfrm>
            <a:off x="1828800" y="-76200"/>
            <a:ext cx="8686800" cy="838200"/>
          </a:xfrm>
        </p:spPr>
        <p:txBody>
          <a:bodyPr>
            <a:normAutofit fontScale="90000"/>
          </a:bodyPr>
          <a:lstStyle/>
          <a:p>
            <a:pPr algn="l"/>
            <a:r>
              <a:rPr lang="en-US" sz="3200" dirty="0"/>
              <a:t>Adult &amp; Pediatric CDE Basic and Core Outcome Measures</a:t>
            </a:r>
            <a:endParaRPr lang="en-US" sz="2800" dirty="0">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a:stretch>
            <a:fillRect/>
          </a:stretch>
        </p:blipFill>
        <p:spPr bwMode="auto">
          <a:xfrm>
            <a:off x="1828800" y="228600"/>
            <a:ext cx="4692650" cy="1447800"/>
          </a:xfrm>
          <a:prstGeom prst="rect">
            <a:avLst/>
          </a:prstGeom>
          <a:noFill/>
          <a:ln w="9525">
            <a:noFill/>
            <a:miter lim="800000"/>
            <a:headEnd/>
            <a:tailEnd/>
          </a:ln>
        </p:spPr>
      </p:pic>
      <p:pic>
        <p:nvPicPr>
          <p:cNvPr id="5" name="Picture 4" descr="Presentation1.pdf"/>
          <p:cNvPicPr>
            <a:picLocks noChangeAspect="1"/>
          </p:cNvPicPr>
          <p:nvPr/>
        </p:nvPicPr>
        <p:blipFill>
          <a:blip r:embed="rId3" cstate="print"/>
          <a:stretch>
            <a:fillRect/>
          </a:stretch>
        </p:blipFill>
        <p:spPr>
          <a:xfrm>
            <a:off x="7086603" y="5357988"/>
            <a:ext cx="3342439" cy="1347615"/>
          </a:xfrm>
          <a:prstGeom prst="rect">
            <a:avLst/>
          </a:prstGeom>
        </p:spPr>
      </p:pic>
      <p:sp>
        <p:nvSpPr>
          <p:cNvPr id="6" name="Rectangle 5"/>
          <p:cNvSpPr/>
          <p:nvPr/>
        </p:nvSpPr>
        <p:spPr>
          <a:xfrm>
            <a:off x="1828800" y="1476854"/>
            <a:ext cx="8763000" cy="1723549"/>
          </a:xfrm>
          <a:prstGeom prst="rect">
            <a:avLst/>
          </a:prstGeom>
        </p:spPr>
        <p:txBody>
          <a:bodyPr wrap="square">
            <a:spAutoFit/>
          </a:bodyPr>
          <a:lstStyle/>
          <a:p>
            <a:pPr>
              <a:spcAft>
                <a:spcPts val="1200"/>
              </a:spcAft>
            </a:pPr>
            <a:r>
              <a:rPr lang="en-US" sz="2400" b="1" dirty="0">
                <a:cs typeface="Arial"/>
              </a:rPr>
              <a:t>Objective 1.5</a:t>
            </a:r>
          </a:p>
          <a:p>
            <a:r>
              <a:rPr lang="en-US" sz="2400" dirty="0">
                <a:cs typeface="Arial"/>
              </a:rPr>
              <a:t>Collaborate with the Clinical Data Interchange Standards Consortium (CDISC) to conform TBI Common Data Elements (TBI-</a:t>
            </a:r>
            <a:r>
              <a:rPr lang="en-US" sz="2400" dirty="0" err="1">
                <a:cs typeface="Arial"/>
              </a:rPr>
              <a:t>CDEs</a:t>
            </a:r>
            <a:r>
              <a:rPr lang="en-US" sz="2400" dirty="0">
                <a:cs typeface="Arial"/>
              </a:rPr>
              <a:t>) to CDISC standards for FDA regulatory submission </a:t>
            </a:r>
            <a:endParaRPr lang="en-US" sz="2400" dirty="0">
              <a:cs typeface="Arial"/>
            </a:endParaRPr>
          </a:p>
        </p:txBody>
      </p:sp>
      <p:pic>
        <p:nvPicPr>
          <p:cNvPr id="8" name="Picture 5" descr="Screen Shot 2013-10-16 at 6.23.51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3" y="228600"/>
            <a:ext cx="1936941" cy="122526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1" name="TextBox 10"/>
          <p:cNvSpPr txBox="1"/>
          <p:nvPr/>
        </p:nvSpPr>
        <p:spPr>
          <a:xfrm>
            <a:off x="7086600" y="6488668"/>
            <a:ext cx="3352800"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12" name="TextBox 11"/>
          <p:cNvSpPr txBox="1"/>
          <p:nvPr/>
        </p:nvSpPr>
        <p:spPr>
          <a:xfrm>
            <a:off x="2057400" y="3276600"/>
            <a:ext cx="8458200" cy="2185214"/>
          </a:xfrm>
          <a:prstGeom prst="rect">
            <a:avLst/>
          </a:prstGeom>
          <a:noFill/>
        </p:spPr>
        <p:txBody>
          <a:bodyPr wrap="square" rtlCol="0">
            <a:spAutoFit/>
          </a:bodyPr>
          <a:lstStyle/>
          <a:p>
            <a:r>
              <a:rPr lang="en-US" sz="2400" dirty="0"/>
              <a:t>CDISC: </a:t>
            </a:r>
            <a:r>
              <a:rPr lang="en-US" sz="2000" dirty="0"/>
              <a:t>A global, open, multidisciplinary, non-profit organization that has established standards to support the acquisition, exchange, submission and archive of clinical research data and metadata. </a:t>
            </a:r>
          </a:p>
          <a:p>
            <a:endParaRPr lang="en-US" sz="800" dirty="0"/>
          </a:p>
          <a:p>
            <a:r>
              <a:rPr lang="en-US" sz="2400" dirty="0"/>
              <a:t>Mission: </a:t>
            </a:r>
            <a:r>
              <a:rPr lang="en-US" sz="2000" dirty="0"/>
              <a:t>To develop and support global, platform-independent data standards that enable information system interoperability to improve medical research and related areas of healthcare. </a:t>
            </a:r>
            <a:endParaRPr lang="en-US" sz="2000" dirty="0"/>
          </a:p>
        </p:txBody>
      </p:sp>
    </p:spTree>
    <p:extLst>
      <p:ext uri="{BB962C8B-B14F-4D97-AF65-F5344CB8AC3E}">
        <p14:creationId xmlns:p14="http://schemas.microsoft.com/office/powerpoint/2010/main" val="1132180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711911" y="153650"/>
            <a:ext cx="8892835" cy="1446550"/>
          </a:xfrm>
          <a:prstGeom prst="rect">
            <a:avLst/>
          </a:prstGeom>
          <a:noFill/>
        </p:spPr>
        <p:txBody>
          <a:bodyPr wrap="square" rtlCol="0">
            <a:spAutoFit/>
          </a:bodyPr>
          <a:lstStyle/>
          <a:p>
            <a:pPr algn="ctr"/>
            <a:r>
              <a:rPr lang="en-US" sz="2800" b="1" dirty="0">
                <a:solidFill>
                  <a:schemeClr val="tx2"/>
                </a:solidFill>
              </a:rPr>
              <a:t>The Future of TBI Science</a:t>
            </a:r>
          </a:p>
          <a:p>
            <a:pPr algn="ctr"/>
            <a:endParaRPr lang="en-US" sz="1600" b="1" dirty="0">
              <a:solidFill>
                <a:schemeClr val="tx2"/>
              </a:solidFill>
            </a:endParaRPr>
          </a:p>
          <a:p>
            <a:pPr algn="ctr"/>
            <a:r>
              <a:rPr lang="en-US" sz="2200" b="1" dirty="0">
                <a:solidFill>
                  <a:schemeClr val="tx2"/>
                </a:solidFill>
              </a:rPr>
              <a:t>Multi-Dimensional Assessment of TBI Outcome</a:t>
            </a:r>
          </a:p>
          <a:p>
            <a:pPr algn="ctr"/>
            <a:r>
              <a:rPr lang="en-US" sz="2200" b="1" i="1" dirty="0">
                <a:solidFill>
                  <a:schemeClr val="tx2">
                    <a:lumMod val="60000"/>
                    <a:lumOff val="40000"/>
                  </a:schemeClr>
                </a:solidFill>
              </a:rPr>
              <a:t>A Collaborative Effort of TRACK-TBI and TED </a:t>
            </a:r>
            <a:endParaRPr lang="en-US" sz="2200" b="1" i="1" dirty="0">
              <a:solidFill>
                <a:schemeClr val="tx2">
                  <a:lumMod val="60000"/>
                  <a:lumOff val="40000"/>
                </a:schemeClr>
              </a:solidFill>
            </a:endParaRPr>
          </a:p>
        </p:txBody>
      </p:sp>
      <p:sp>
        <p:nvSpPr>
          <p:cNvPr id="2" name="Title 1"/>
          <p:cNvSpPr>
            <a:spLocks noGrp="1"/>
          </p:cNvSpPr>
          <p:nvPr>
            <p:ph type="title"/>
          </p:nvPr>
        </p:nvSpPr>
        <p:spPr>
          <a:xfrm>
            <a:off x="8937085" y="993381"/>
            <a:ext cx="2840854" cy="1143000"/>
          </a:xfrm>
        </p:spPr>
        <p:txBody>
          <a:bodyPr>
            <a:noAutofit/>
          </a:bodyPr>
          <a:lstStyle/>
          <a:p>
            <a:r>
              <a:rPr lang="en-US" sz="2000" b="1" dirty="0" smtClean="0">
                <a:solidFill>
                  <a:srgbClr val="0000FF"/>
                </a:solidFill>
              </a:rPr>
              <a:t>TED Aims:</a:t>
            </a:r>
            <a:br>
              <a:rPr lang="en-US" sz="2000" b="1" dirty="0" smtClean="0">
                <a:solidFill>
                  <a:srgbClr val="0000FF"/>
                </a:solidFill>
              </a:rPr>
            </a:br>
            <a:r>
              <a:rPr lang="en-US" sz="2000" b="1" dirty="0" smtClean="0">
                <a:solidFill>
                  <a:srgbClr val="0000FF"/>
                </a:solidFill>
              </a:rPr>
              <a:t>Stage </a:t>
            </a:r>
            <a:r>
              <a:rPr lang="en-US" sz="2000" b="1" dirty="0" smtClean="0">
                <a:solidFill>
                  <a:srgbClr val="0000FF"/>
                </a:solidFill>
              </a:rPr>
              <a:t>II</a:t>
            </a:r>
            <a:endParaRPr lang="en-US" sz="2000" b="1" dirty="0">
              <a:solidFill>
                <a:srgbClr val="0000FF"/>
              </a:solidFill>
            </a:endParaRPr>
          </a:p>
        </p:txBody>
      </p:sp>
      <p:sp>
        <p:nvSpPr>
          <p:cNvPr id="4" name="TextBox 3"/>
          <p:cNvSpPr txBox="1"/>
          <p:nvPr/>
        </p:nvSpPr>
        <p:spPr>
          <a:xfrm>
            <a:off x="7918182" y="2049020"/>
            <a:ext cx="4332492" cy="1815882"/>
          </a:xfrm>
          <a:prstGeom prst="rect">
            <a:avLst/>
          </a:prstGeom>
          <a:noFill/>
        </p:spPr>
        <p:txBody>
          <a:bodyPr wrap="square" rtlCol="0">
            <a:spAutoFit/>
          </a:bodyPr>
          <a:lstStyle/>
          <a:p>
            <a:pPr algn="ctr"/>
            <a:r>
              <a:rPr lang="en-US" sz="1600" b="1" dirty="0"/>
              <a:t>STAGE </a:t>
            </a:r>
            <a:r>
              <a:rPr lang="en-US" sz="1600" b="1" dirty="0"/>
              <a:t>II </a:t>
            </a:r>
            <a:r>
              <a:rPr lang="en-US" sz="1600" b="1" dirty="0"/>
              <a:t>Technical </a:t>
            </a:r>
            <a:r>
              <a:rPr lang="en-US" sz="1600" b="1" dirty="0"/>
              <a:t>Objective: 2 </a:t>
            </a:r>
          </a:p>
          <a:p>
            <a:pPr algn="ctr"/>
            <a:endParaRPr lang="en-US" sz="1600" b="1" dirty="0"/>
          </a:p>
          <a:p>
            <a:pPr algn="ctr"/>
            <a:r>
              <a:rPr lang="en-US" sz="1600" dirty="0"/>
              <a:t>Validate candidate </a:t>
            </a:r>
            <a:r>
              <a:rPr lang="en-US" sz="1600" dirty="0" err="1"/>
              <a:t>COAs</a:t>
            </a:r>
            <a:r>
              <a:rPr lang="en-US" sz="1600" dirty="0"/>
              <a:t> and biomarkers selected in Stage I, leveraging the existing research infrastructure and clinical study networks of TRACK-TBI, CENC, and CRC for potential qualification as </a:t>
            </a:r>
            <a:r>
              <a:rPr lang="en-US" sz="1600" dirty="0" err="1"/>
              <a:t>DDTs</a:t>
            </a:r>
            <a:r>
              <a:rPr lang="en-US" sz="1600" dirty="0"/>
              <a:t> </a:t>
            </a:r>
            <a:endParaRPr lang="en-US" sz="1600" dirty="0"/>
          </a:p>
        </p:txBody>
      </p:sp>
      <p:sp>
        <p:nvSpPr>
          <p:cNvPr id="6" name="Title 1"/>
          <p:cNvSpPr txBox="1">
            <a:spLocks/>
          </p:cNvSpPr>
          <p:nvPr/>
        </p:nvSpPr>
        <p:spPr>
          <a:xfrm>
            <a:off x="1295400" y="6407983"/>
            <a:ext cx="8964248" cy="5264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i="1" dirty="0">
                <a:solidFill>
                  <a:srgbClr val="FF0000"/>
                </a:solidFill>
                <a:latin typeface="Arial"/>
                <a:cs typeface="Arial"/>
              </a:rPr>
              <a:t>TBI Endpoints Development (TED) Project</a:t>
            </a:r>
            <a:endParaRPr lang="en-US" sz="1600" b="1" i="1" dirty="0">
              <a:solidFill>
                <a:srgbClr val="FF0000"/>
              </a:solidFill>
              <a:latin typeface="Arial"/>
              <a:cs typeface="Arial"/>
            </a:endParaRPr>
          </a:p>
        </p:txBody>
      </p:sp>
      <p:sp>
        <p:nvSpPr>
          <p:cNvPr id="70" name="TextBox 69"/>
          <p:cNvSpPr txBox="1"/>
          <p:nvPr/>
        </p:nvSpPr>
        <p:spPr>
          <a:xfrm>
            <a:off x="1659197" y="5588624"/>
            <a:ext cx="8960714" cy="830997"/>
          </a:xfrm>
          <a:prstGeom prst="rect">
            <a:avLst/>
          </a:prstGeom>
          <a:noFill/>
        </p:spPr>
        <p:txBody>
          <a:bodyPr wrap="square" rtlCol="0">
            <a:spAutoFit/>
          </a:bodyPr>
          <a:lstStyle/>
          <a:p>
            <a:pPr marL="461963" indent="-461963"/>
            <a:r>
              <a:rPr lang="en-US" sz="1200" b="1" dirty="0"/>
              <a:t>Proposed Work Flow</a:t>
            </a:r>
            <a:r>
              <a:rPr lang="en-US" sz="1200" dirty="0"/>
              <a:t>:  TRACK-TBI and TED COA Working Groups lead and commission SME groups to refine the </a:t>
            </a:r>
            <a:r>
              <a:rPr lang="en-US" sz="1200" dirty="0" err="1"/>
              <a:t>mutli</a:t>
            </a:r>
            <a:r>
              <a:rPr lang="en-US" sz="1200" dirty="0"/>
              <a:t>-dimensional outcome model, and identify core measures in each domain for validation studies, leveraging NINDS CDE’s and existing literature.  </a:t>
            </a:r>
          </a:p>
          <a:p>
            <a:pPr marL="461963" indent="-461963"/>
            <a:r>
              <a:rPr lang="en-US" sz="1200" b="1" dirty="0"/>
              <a:t>Intended Work Product:  </a:t>
            </a:r>
            <a:r>
              <a:rPr lang="en-US" sz="1200" dirty="0"/>
              <a:t>empirically-based consensus recommendations on specific measures for TBI trials, and on concept of use (COU) (what measures to use based on acuity, population, setting, and form of intervention under study).</a:t>
            </a:r>
            <a:endParaRPr lang="en-US" sz="1200" dirty="0"/>
          </a:p>
        </p:txBody>
      </p:sp>
      <p:sp>
        <p:nvSpPr>
          <p:cNvPr id="80" name="TextBox 79"/>
          <p:cNvSpPr txBox="1"/>
          <p:nvPr/>
        </p:nvSpPr>
        <p:spPr>
          <a:xfrm>
            <a:off x="7467600" y="6553200"/>
            <a:ext cx="3137146" cy="261610"/>
          </a:xfrm>
          <a:prstGeom prst="rect">
            <a:avLst/>
          </a:prstGeom>
          <a:noFill/>
        </p:spPr>
        <p:txBody>
          <a:bodyPr wrap="square" rtlCol="0">
            <a:spAutoFit/>
          </a:bodyPr>
          <a:lstStyle/>
          <a:p>
            <a:pPr algn="r"/>
            <a:r>
              <a:rPr lang="en-US" sz="1100" dirty="0"/>
              <a:t>McCrea, </a:t>
            </a:r>
            <a:r>
              <a:rPr lang="en-US" sz="1100" dirty="0" err="1"/>
              <a:t>Giacino</a:t>
            </a:r>
            <a:r>
              <a:rPr lang="en-US" sz="1100" dirty="0"/>
              <a:t>, </a:t>
            </a:r>
            <a:r>
              <a:rPr lang="en-US" sz="1100" dirty="0" err="1"/>
              <a:t>Dikmen</a:t>
            </a:r>
            <a:r>
              <a:rPr lang="en-US" sz="1100" dirty="0"/>
              <a:t>, Manley 2015</a:t>
            </a:r>
            <a:endParaRPr lang="en-US" sz="1100" dirty="0"/>
          </a:p>
        </p:txBody>
      </p:sp>
      <p:sp>
        <p:nvSpPr>
          <p:cNvPr id="81" name="Rectangle 8"/>
          <p:cNvSpPr>
            <a:spLocks noChangeArrowheads="1"/>
          </p:cNvSpPr>
          <p:nvPr/>
        </p:nvSpPr>
        <p:spPr bwMode="auto">
          <a:xfrm>
            <a:off x="1524000" y="685800"/>
            <a:ext cx="9144000" cy="76200"/>
          </a:xfrm>
          <a:prstGeom prst="rect">
            <a:avLst/>
          </a:prstGeom>
          <a:gradFill rotWithShape="1">
            <a:gsLst>
              <a:gs pos="0">
                <a:srgbClr val="2BA2DD"/>
              </a:gs>
              <a:gs pos="100000">
                <a:srgbClr val="A62416"/>
              </a:gs>
            </a:gsLst>
            <a:lin ang="0" scaled="1"/>
          </a:gradFill>
          <a:ln w="9525">
            <a:noFill/>
            <a:miter lim="800000"/>
            <a:headEnd/>
            <a:tailEnd/>
          </a:ln>
        </p:spPr>
        <p:txBody>
          <a:bodyPr wrap="none" anchor="ctr">
            <a:prstTxWarp prst="textNoShape">
              <a:avLst/>
            </a:prstTxWarp>
          </a:bodyPr>
          <a:lstStyle/>
          <a:p>
            <a:endParaRPr lang="en-US" sz="2800" i="1"/>
          </a:p>
        </p:txBody>
      </p:sp>
      <p:grpSp>
        <p:nvGrpSpPr>
          <p:cNvPr id="82" name="Group 81"/>
          <p:cNvGrpSpPr/>
          <p:nvPr/>
        </p:nvGrpSpPr>
        <p:grpSpPr>
          <a:xfrm>
            <a:off x="70550" y="1600200"/>
            <a:ext cx="7848600" cy="3962400"/>
            <a:chOff x="76200" y="1852136"/>
            <a:chExt cx="9033170" cy="3939064"/>
          </a:xfrm>
        </p:grpSpPr>
        <p:sp>
          <p:nvSpPr>
            <p:cNvPr id="83" name="Rectangle 82"/>
            <p:cNvSpPr/>
            <p:nvPr/>
          </p:nvSpPr>
          <p:spPr>
            <a:xfrm>
              <a:off x="7892398" y="3644564"/>
              <a:ext cx="962928" cy="144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350044" y="3638244"/>
              <a:ext cx="962928" cy="144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814436" y="3636435"/>
              <a:ext cx="962928" cy="144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191813" y="3644564"/>
              <a:ext cx="962928" cy="144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625644" y="3653997"/>
              <a:ext cx="962928" cy="144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76200" y="5052536"/>
              <a:ext cx="1137273" cy="738664"/>
            </a:xfrm>
            <a:prstGeom prst="rect">
              <a:avLst/>
            </a:prstGeom>
            <a:solidFill>
              <a:schemeClr val="bg1"/>
            </a:solidFill>
            <a:ln>
              <a:solidFill>
                <a:schemeClr val="tx1"/>
              </a:solidFill>
            </a:ln>
          </p:spPr>
          <p:txBody>
            <a:bodyPr wrap="square" rtlCol="0">
              <a:spAutoFit/>
            </a:bodyPr>
            <a:lstStyle/>
            <a:p>
              <a:pPr algn="ctr"/>
              <a:r>
                <a:rPr lang="en-US" sz="1400" b="1" dirty="0"/>
                <a:t>Source </a:t>
              </a:r>
              <a:r>
                <a:rPr lang="en-US" sz="1300" b="1" dirty="0"/>
                <a:t>Variance</a:t>
              </a:r>
            </a:p>
            <a:p>
              <a:pPr algn="ctr"/>
              <a:r>
                <a:rPr lang="en-US" sz="1400" b="1" dirty="0"/>
                <a:t>Level</a:t>
              </a:r>
              <a:endParaRPr lang="en-US" sz="1400" b="1" dirty="0"/>
            </a:p>
          </p:txBody>
        </p:sp>
        <p:sp>
          <p:nvSpPr>
            <p:cNvPr id="93" name="TextBox 92"/>
            <p:cNvSpPr txBox="1"/>
            <p:nvPr/>
          </p:nvSpPr>
          <p:spPr>
            <a:xfrm>
              <a:off x="76200" y="3962400"/>
              <a:ext cx="1143000" cy="917892"/>
            </a:xfrm>
            <a:prstGeom prst="rect">
              <a:avLst/>
            </a:prstGeom>
            <a:solidFill>
              <a:schemeClr val="bg1">
                <a:lumMod val="95000"/>
              </a:schemeClr>
            </a:solidFill>
            <a:ln>
              <a:solidFill>
                <a:schemeClr val="tx1"/>
              </a:solidFill>
            </a:ln>
          </p:spPr>
          <p:txBody>
            <a:bodyPr wrap="square" rtlCol="0">
              <a:spAutoFit/>
            </a:bodyPr>
            <a:lstStyle/>
            <a:p>
              <a:pPr algn="ctr"/>
              <a:r>
                <a:rPr lang="en-US" sz="1400" b="1" dirty="0"/>
                <a:t>Skill </a:t>
              </a:r>
              <a:r>
                <a:rPr lang="en-US" sz="1300" b="1" dirty="0"/>
                <a:t>Impairment</a:t>
              </a:r>
            </a:p>
            <a:p>
              <a:pPr algn="ctr"/>
              <a:r>
                <a:rPr lang="en-US" sz="1400" b="1" dirty="0"/>
                <a:t>Level</a:t>
              </a:r>
              <a:endParaRPr lang="en-US" sz="1400" b="1" dirty="0"/>
            </a:p>
          </p:txBody>
        </p:sp>
        <p:sp>
          <p:nvSpPr>
            <p:cNvPr id="94" name="TextBox 93"/>
            <p:cNvSpPr txBox="1"/>
            <p:nvPr/>
          </p:nvSpPr>
          <p:spPr>
            <a:xfrm>
              <a:off x="94183" y="2819400"/>
              <a:ext cx="1120435" cy="738664"/>
            </a:xfrm>
            <a:prstGeom prst="rect">
              <a:avLst/>
            </a:prstGeom>
            <a:solidFill>
              <a:schemeClr val="bg1">
                <a:lumMod val="85000"/>
              </a:schemeClr>
            </a:solidFill>
            <a:ln>
              <a:solidFill>
                <a:schemeClr val="tx1"/>
              </a:solidFill>
            </a:ln>
          </p:spPr>
          <p:txBody>
            <a:bodyPr wrap="square" rtlCol="0" anchor="ctr">
              <a:spAutoFit/>
            </a:bodyPr>
            <a:lstStyle/>
            <a:p>
              <a:pPr algn="ctr"/>
              <a:r>
                <a:rPr lang="en-US" sz="1400" b="1" dirty="0"/>
                <a:t>Clinical </a:t>
              </a:r>
              <a:r>
                <a:rPr lang="en-US" sz="1300" b="1" dirty="0"/>
                <a:t>Phenotype</a:t>
              </a:r>
              <a:r>
                <a:rPr lang="en-US" sz="1400" b="1" dirty="0"/>
                <a:t> Level</a:t>
              </a:r>
            </a:p>
          </p:txBody>
        </p:sp>
        <p:sp>
          <p:nvSpPr>
            <p:cNvPr id="95" name="TextBox 94"/>
            <p:cNvSpPr txBox="1"/>
            <p:nvPr/>
          </p:nvSpPr>
          <p:spPr>
            <a:xfrm>
              <a:off x="98764" y="1852136"/>
              <a:ext cx="1120435" cy="738664"/>
            </a:xfrm>
            <a:prstGeom prst="rect">
              <a:avLst/>
            </a:prstGeom>
            <a:solidFill>
              <a:schemeClr val="bg1">
                <a:lumMod val="75000"/>
              </a:schemeClr>
            </a:solidFill>
            <a:ln>
              <a:solidFill>
                <a:schemeClr val="tx1"/>
              </a:solidFill>
            </a:ln>
          </p:spPr>
          <p:txBody>
            <a:bodyPr wrap="square" rtlCol="0">
              <a:spAutoFit/>
            </a:bodyPr>
            <a:lstStyle/>
            <a:p>
              <a:pPr algn="ctr"/>
              <a:r>
                <a:rPr lang="en-US" sz="1400" b="1" dirty="0"/>
                <a:t>Global Function</a:t>
              </a:r>
            </a:p>
            <a:p>
              <a:pPr algn="ctr"/>
              <a:r>
                <a:rPr lang="en-US" sz="1400" b="1" dirty="0"/>
                <a:t>Level</a:t>
              </a:r>
              <a:endParaRPr lang="en-US" sz="1400" b="1" dirty="0"/>
            </a:p>
          </p:txBody>
        </p:sp>
        <p:sp>
          <p:nvSpPr>
            <p:cNvPr id="96" name="TextBox 95"/>
            <p:cNvSpPr txBox="1"/>
            <p:nvPr/>
          </p:nvSpPr>
          <p:spPr>
            <a:xfrm>
              <a:off x="3021508" y="1861399"/>
              <a:ext cx="4503937" cy="400110"/>
            </a:xfrm>
            <a:prstGeom prst="rect">
              <a:avLst/>
            </a:prstGeom>
            <a:solidFill>
              <a:schemeClr val="bg1">
                <a:lumMod val="75000"/>
              </a:schemeClr>
            </a:solidFill>
            <a:ln>
              <a:solidFill>
                <a:schemeClr val="tx2"/>
              </a:solidFill>
            </a:ln>
          </p:spPr>
          <p:txBody>
            <a:bodyPr wrap="square" rtlCol="0">
              <a:spAutoFit/>
            </a:bodyPr>
            <a:lstStyle/>
            <a:p>
              <a:pPr algn="ctr"/>
              <a:r>
                <a:rPr lang="en-US" sz="2000" b="1" dirty="0"/>
                <a:t>COMPOSITE OUTCOME INDEX</a:t>
              </a:r>
              <a:endParaRPr lang="en-US" sz="2000" b="1" dirty="0"/>
            </a:p>
          </p:txBody>
        </p:sp>
        <p:sp>
          <p:nvSpPr>
            <p:cNvPr id="97" name="TextBox 96"/>
            <p:cNvSpPr txBox="1"/>
            <p:nvPr/>
          </p:nvSpPr>
          <p:spPr>
            <a:xfrm>
              <a:off x="1371600" y="3810000"/>
              <a:ext cx="659308" cy="367157"/>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Memory</a:t>
              </a:r>
            </a:p>
          </p:txBody>
        </p:sp>
        <p:sp>
          <p:nvSpPr>
            <p:cNvPr id="98" name="TextBox 97"/>
            <p:cNvSpPr txBox="1"/>
            <p:nvPr/>
          </p:nvSpPr>
          <p:spPr>
            <a:xfrm>
              <a:off x="1371600" y="4102387"/>
              <a:ext cx="659308" cy="367157"/>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Exec </a:t>
              </a:r>
              <a:r>
                <a:rPr lang="en-US" sz="900" b="1" dirty="0" err="1">
                  <a:solidFill>
                    <a:schemeClr val="bg1"/>
                  </a:solidFill>
                </a:rPr>
                <a:t>Func</a:t>
              </a:r>
              <a:endParaRPr lang="en-US" sz="900" b="1" dirty="0">
                <a:solidFill>
                  <a:schemeClr val="bg1"/>
                </a:solidFill>
              </a:endParaRPr>
            </a:p>
          </p:txBody>
        </p:sp>
        <p:sp>
          <p:nvSpPr>
            <p:cNvPr id="99" name="TextBox 98"/>
            <p:cNvSpPr txBox="1"/>
            <p:nvPr/>
          </p:nvSpPr>
          <p:spPr>
            <a:xfrm>
              <a:off x="1371600" y="4394776"/>
              <a:ext cx="659308" cy="367157"/>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Language</a:t>
              </a:r>
            </a:p>
          </p:txBody>
        </p:sp>
        <p:sp>
          <p:nvSpPr>
            <p:cNvPr id="100" name="TextBox 99"/>
            <p:cNvSpPr txBox="1"/>
            <p:nvPr/>
          </p:nvSpPr>
          <p:spPr>
            <a:xfrm>
              <a:off x="2183308" y="3817268"/>
              <a:ext cx="659308" cy="367157"/>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Attention</a:t>
              </a:r>
            </a:p>
          </p:txBody>
        </p:sp>
        <p:sp>
          <p:nvSpPr>
            <p:cNvPr id="101" name="TextBox 100"/>
            <p:cNvSpPr txBox="1"/>
            <p:nvPr/>
          </p:nvSpPr>
          <p:spPr>
            <a:xfrm>
              <a:off x="2183308" y="4109655"/>
              <a:ext cx="659308" cy="367157"/>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Cog </a:t>
              </a:r>
              <a:r>
                <a:rPr lang="en-US" sz="900" b="1" dirty="0" err="1">
                  <a:solidFill>
                    <a:schemeClr val="bg1"/>
                  </a:solidFill>
                </a:rPr>
                <a:t>Proc</a:t>
              </a:r>
              <a:endParaRPr lang="en-US" sz="900" b="1" dirty="0">
                <a:solidFill>
                  <a:schemeClr val="bg1"/>
                </a:solidFill>
              </a:endParaRPr>
            </a:p>
          </p:txBody>
        </p:sp>
        <p:sp>
          <p:nvSpPr>
            <p:cNvPr id="102" name="TextBox 101"/>
            <p:cNvSpPr txBox="1"/>
            <p:nvPr/>
          </p:nvSpPr>
          <p:spPr>
            <a:xfrm>
              <a:off x="2183308" y="4402044"/>
              <a:ext cx="659308" cy="230832"/>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Vis-spat</a:t>
              </a:r>
            </a:p>
          </p:txBody>
        </p:sp>
        <p:sp>
          <p:nvSpPr>
            <p:cNvPr id="103" name="TextBox 102"/>
            <p:cNvSpPr txBox="1"/>
            <p:nvPr/>
          </p:nvSpPr>
          <p:spPr>
            <a:xfrm>
              <a:off x="1371600" y="4695534"/>
              <a:ext cx="659308" cy="230832"/>
            </a:xfrm>
            <a:prstGeom prst="rect">
              <a:avLst/>
            </a:prstGeom>
            <a:solidFill>
              <a:srgbClr val="006600"/>
            </a:solidFill>
            <a:ln>
              <a:solidFill>
                <a:schemeClr val="tx1"/>
              </a:solidFill>
            </a:ln>
          </p:spPr>
          <p:txBody>
            <a:bodyPr wrap="square" rtlCol="0">
              <a:spAutoFit/>
            </a:bodyPr>
            <a:lstStyle/>
            <a:p>
              <a:pPr algn="ctr"/>
              <a:r>
                <a:rPr lang="en-US" sz="900" b="1" dirty="0" err="1">
                  <a:solidFill>
                    <a:schemeClr val="bg1"/>
                  </a:solidFill>
                </a:rPr>
                <a:t>Intellig</a:t>
              </a:r>
              <a:endParaRPr lang="en-US" sz="900" b="1" dirty="0">
                <a:solidFill>
                  <a:schemeClr val="bg1"/>
                </a:solidFill>
              </a:endParaRPr>
            </a:p>
          </p:txBody>
        </p:sp>
        <p:sp>
          <p:nvSpPr>
            <p:cNvPr id="104" name="TextBox 103"/>
            <p:cNvSpPr txBox="1"/>
            <p:nvPr/>
          </p:nvSpPr>
          <p:spPr>
            <a:xfrm>
              <a:off x="2183308" y="4695534"/>
              <a:ext cx="659308" cy="230832"/>
            </a:xfrm>
            <a:prstGeom prst="rect">
              <a:avLst/>
            </a:prstGeom>
            <a:solidFill>
              <a:srgbClr val="006600"/>
            </a:solidFill>
            <a:ln>
              <a:solidFill>
                <a:schemeClr val="tx1"/>
              </a:solidFill>
            </a:ln>
          </p:spPr>
          <p:txBody>
            <a:bodyPr wrap="square" rtlCol="0">
              <a:spAutoFit/>
            </a:bodyPr>
            <a:lstStyle/>
            <a:p>
              <a:pPr algn="ctr"/>
              <a:r>
                <a:rPr lang="en-US" sz="900" b="1" dirty="0">
                  <a:solidFill>
                    <a:schemeClr val="bg1"/>
                  </a:solidFill>
                </a:rPr>
                <a:t>Other</a:t>
              </a:r>
            </a:p>
          </p:txBody>
        </p:sp>
        <p:sp>
          <p:nvSpPr>
            <p:cNvPr id="105" name="TextBox 104"/>
            <p:cNvSpPr txBox="1"/>
            <p:nvPr/>
          </p:nvSpPr>
          <p:spPr>
            <a:xfrm>
              <a:off x="1625644" y="5252590"/>
              <a:ext cx="962928" cy="413051"/>
            </a:xfrm>
            <a:prstGeom prst="rect">
              <a:avLst/>
            </a:prstGeom>
            <a:solidFill>
              <a:srgbClr val="006600">
                <a:alpha val="25098"/>
              </a:srgbClr>
            </a:solidFill>
            <a:ln>
              <a:solidFill>
                <a:schemeClr val="tx1"/>
              </a:solidFill>
            </a:ln>
          </p:spPr>
          <p:txBody>
            <a:bodyPr wrap="square" rtlCol="0">
              <a:spAutoFit/>
            </a:bodyPr>
            <a:lstStyle/>
            <a:p>
              <a:pPr algn="ctr"/>
              <a:r>
                <a:rPr lang="en-US" sz="1050" b="1" dirty="0"/>
                <a:t>Item Level Responses</a:t>
              </a:r>
            </a:p>
          </p:txBody>
        </p:sp>
        <p:sp>
          <p:nvSpPr>
            <p:cNvPr id="106" name="TextBox 105"/>
            <p:cNvSpPr txBox="1"/>
            <p:nvPr/>
          </p:nvSpPr>
          <p:spPr>
            <a:xfrm>
              <a:off x="2963662" y="3811862"/>
              <a:ext cx="659308" cy="367157"/>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Judgment</a:t>
              </a:r>
            </a:p>
          </p:txBody>
        </p:sp>
        <p:sp>
          <p:nvSpPr>
            <p:cNvPr id="107" name="TextBox 106"/>
            <p:cNvSpPr txBox="1"/>
            <p:nvPr/>
          </p:nvSpPr>
          <p:spPr>
            <a:xfrm>
              <a:off x="2963662" y="4104249"/>
              <a:ext cx="659308" cy="230832"/>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Anger</a:t>
              </a:r>
            </a:p>
          </p:txBody>
        </p:sp>
        <p:sp>
          <p:nvSpPr>
            <p:cNvPr id="108" name="TextBox 107"/>
            <p:cNvSpPr txBox="1"/>
            <p:nvPr/>
          </p:nvSpPr>
          <p:spPr>
            <a:xfrm>
              <a:off x="2963662" y="4396638"/>
              <a:ext cx="659308" cy="367157"/>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Soc. </a:t>
              </a:r>
              <a:r>
                <a:rPr lang="en-US" sz="900" b="1" dirty="0" err="1">
                  <a:solidFill>
                    <a:schemeClr val="bg1"/>
                  </a:solidFill>
                </a:rPr>
                <a:t>Beh</a:t>
              </a:r>
              <a:endParaRPr lang="en-US" sz="900" b="1" dirty="0">
                <a:solidFill>
                  <a:schemeClr val="bg1"/>
                </a:solidFill>
              </a:endParaRPr>
            </a:p>
          </p:txBody>
        </p:sp>
        <p:sp>
          <p:nvSpPr>
            <p:cNvPr id="109" name="TextBox 108"/>
            <p:cNvSpPr txBox="1"/>
            <p:nvPr/>
          </p:nvSpPr>
          <p:spPr>
            <a:xfrm>
              <a:off x="3775370" y="3819130"/>
              <a:ext cx="659308" cy="230832"/>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Impulse</a:t>
              </a:r>
            </a:p>
          </p:txBody>
        </p:sp>
        <p:sp>
          <p:nvSpPr>
            <p:cNvPr id="110" name="TextBox 109"/>
            <p:cNvSpPr txBox="1"/>
            <p:nvPr/>
          </p:nvSpPr>
          <p:spPr>
            <a:xfrm>
              <a:off x="3775370" y="4111517"/>
              <a:ext cx="659308" cy="230832"/>
            </a:xfrm>
            <a:prstGeom prst="rect">
              <a:avLst/>
            </a:prstGeom>
            <a:solidFill>
              <a:srgbClr val="003366"/>
            </a:solidFill>
            <a:ln>
              <a:solidFill>
                <a:schemeClr val="tx1"/>
              </a:solidFill>
            </a:ln>
          </p:spPr>
          <p:txBody>
            <a:bodyPr wrap="square" rtlCol="0">
              <a:spAutoFit/>
            </a:bodyPr>
            <a:lstStyle/>
            <a:p>
              <a:pPr algn="ctr"/>
              <a:r>
                <a:rPr lang="en-US" sz="900" b="1" dirty="0" err="1">
                  <a:solidFill>
                    <a:schemeClr val="bg1"/>
                  </a:solidFill>
                </a:rPr>
                <a:t>Disinhib</a:t>
              </a:r>
              <a:endParaRPr lang="en-US" sz="900" b="1" dirty="0">
                <a:solidFill>
                  <a:schemeClr val="bg1"/>
                </a:solidFill>
              </a:endParaRPr>
            </a:p>
          </p:txBody>
        </p:sp>
        <p:sp>
          <p:nvSpPr>
            <p:cNvPr id="111" name="TextBox 110"/>
            <p:cNvSpPr txBox="1"/>
            <p:nvPr/>
          </p:nvSpPr>
          <p:spPr>
            <a:xfrm>
              <a:off x="3775370" y="4403906"/>
              <a:ext cx="659308" cy="230832"/>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Apathy</a:t>
              </a:r>
            </a:p>
          </p:txBody>
        </p:sp>
        <p:sp>
          <p:nvSpPr>
            <p:cNvPr id="112" name="TextBox 111"/>
            <p:cNvSpPr txBox="1"/>
            <p:nvPr/>
          </p:nvSpPr>
          <p:spPr>
            <a:xfrm>
              <a:off x="2963662" y="4697396"/>
              <a:ext cx="659308" cy="230832"/>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Other</a:t>
              </a:r>
            </a:p>
          </p:txBody>
        </p:sp>
        <p:sp>
          <p:nvSpPr>
            <p:cNvPr id="113" name="TextBox 112"/>
            <p:cNvSpPr txBox="1"/>
            <p:nvPr/>
          </p:nvSpPr>
          <p:spPr>
            <a:xfrm>
              <a:off x="3775370" y="4697396"/>
              <a:ext cx="659308" cy="230832"/>
            </a:xfrm>
            <a:prstGeom prst="rect">
              <a:avLst/>
            </a:prstGeom>
            <a:solidFill>
              <a:srgbClr val="003366"/>
            </a:solidFill>
            <a:ln>
              <a:solidFill>
                <a:schemeClr val="tx1"/>
              </a:solidFill>
            </a:ln>
          </p:spPr>
          <p:txBody>
            <a:bodyPr wrap="square" rtlCol="0">
              <a:spAutoFit/>
            </a:bodyPr>
            <a:lstStyle/>
            <a:p>
              <a:pPr algn="ctr"/>
              <a:r>
                <a:rPr lang="en-US" sz="900" b="1" dirty="0">
                  <a:solidFill>
                    <a:schemeClr val="bg1"/>
                  </a:solidFill>
                </a:rPr>
                <a:t>Other</a:t>
              </a:r>
            </a:p>
          </p:txBody>
        </p:sp>
        <p:sp>
          <p:nvSpPr>
            <p:cNvPr id="114" name="TextBox 113"/>
            <p:cNvSpPr txBox="1"/>
            <p:nvPr/>
          </p:nvSpPr>
          <p:spPr>
            <a:xfrm>
              <a:off x="3217706" y="5254452"/>
              <a:ext cx="962928" cy="413051"/>
            </a:xfrm>
            <a:prstGeom prst="rect">
              <a:avLst/>
            </a:prstGeom>
            <a:solidFill>
              <a:srgbClr val="003366">
                <a:alpha val="25098"/>
              </a:srgbClr>
            </a:solidFill>
            <a:ln>
              <a:solidFill>
                <a:schemeClr val="tx1"/>
              </a:solidFill>
            </a:ln>
          </p:spPr>
          <p:txBody>
            <a:bodyPr wrap="square" rtlCol="0">
              <a:spAutoFit/>
            </a:bodyPr>
            <a:lstStyle/>
            <a:p>
              <a:pPr algn="ctr"/>
              <a:r>
                <a:rPr lang="en-US" sz="1050" b="1" dirty="0"/>
                <a:t>Item Level Responses</a:t>
              </a:r>
            </a:p>
          </p:txBody>
        </p:sp>
        <p:sp>
          <p:nvSpPr>
            <p:cNvPr id="115" name="TextBox 114"/>
            <p:cNvSpPr txBox="1"/>
            <p:nvPr/>
          </p:nvSpPr>
          <p:spPr>
            <a:xfrm>
              <a:off x="4542778" y="3810000"/>
              <a:ext cx="659308" cy="230832"/>
            </a:xfrm>
            <a:prstGeom prst="rect">
              <a:avLst/>
            </a:prstGeom>
            <a:solidFill>
              <a:srgbClr val="FFFF00"/>
            </a:solidFill>
            <a:ln>
              <a:solidFill>
                <a:schemeClr val="tx1"/>
              </a:solidFill>
            </a:ln>
          </p:spPr>
          <p:txBody>
            <a:bodyPr wrap="square" rtlCol="0">
              <a:spAutoFit/>
            </a:bodyPr>
            <a:lstStyle/>
            <a:p>
              <a:pPr algn="ctr"/>
              <a:r>
                <a:rPr lang="en-US" sz="900" b="1" dirty="0"/>
                <a:t>Mood</a:t>
              </a:r>
            </a:p>
          </p:txBody>
        </p:sp>
        <p:sp>
          <p:nvSpPr>
            <p:cNvPr id="116" name="TextBox 115"/>
            <p:cNvSpPr txBox="1"/>
            <p:nvPr/>
          </p:nvSpPr>
          <p:spPr>
            <a:xfrm>
              <a:off x="4542778" y="4102387"/>
              <a:ext cx="659308" cy="230832"/>
            </a:xfrm>
            <a:prstGeom prst="rect">
              <a:avLst/>
            </a:prstGeom>
            <a:solidFill>
              <a:srgbClr val="FFFF00"/>
            </a:solidFill>
            <a:ln>
              <a:solidFill>
                <a:schemeClr val="tx1"/>
              </a:solidFill>
            </a:ln>
          </p:spPr>
          <p:txBody>
            <a:bodyPr wrap="square" rtlCol="0">
              <a:spAutoFit/>
            </a:bodyPr>
            <a:lstStyle/>
            <a:p>
              <a:pPr algn="ctr"/>
              <a:r>
                <a:rPr lang="en-US" sz="900" b="1" dirty="0"/>
                <a:t>PTSD</a:t>
              </a:r>
            </a:p>
          </p:txBody>
        </p:sp>
        <p:sp>
          <p:nvSpPr>
            <p:cNvPr id="117" name="TextBox 116"/>
            <p:cNvSpPr txBox="1"/>
            <p:nvPr/>
          </p:nvSpPr>
          <p:spPr>
            <a:xfrm>
              <a:off x="4542778" y="4394776"/>
              <a:ext cx="659308" cy="221824"/>
            </a:xfrm>
            <a:prstGeom prst="rect">
              <a:avLst/>
            </a:prstGeom>
            <a:solidFill>
              <a:srgbClr val="FFFF00"/>
            </a:solidFill>
            <a:ln>
              <a:solidFill>
                <a:schemeClr val="tx1"/>
              </a:solidFill>
            </a:ln>
          </p:spPr>
          <p:txBody>
            <a:bodyPr wrap="square" rtlCol="0">
              <a:spAutoFit/>
            </a:bodyPr>
            <a:lstStyle/>
            <a:p>
              <a:r>
                <a:rPr lang="en-US" sz="850" b="1" dirty="0"/>
                <a:t>Personal</a:t>
              </a:r>
            </a:p>
          </p:txBody>
        </p:sp>
        <p:sp>
          <p:nvSpPr>
            <p:cNvPr id="118" name="TextBox 117"/>
            <p:cNvSpPr txBox="1"/>
            <p:nvPr/>
          </p:nvSpPr>
          <p:spPr>
            <a:xfrm>
              <a:off x="5354486" y="3817268"/>
              <a:ext cx="659308" cy="230832"/>
            </a:xfrm>
            <a:prstGeom prst="rect">
              <a:avLst/>
            </a:prstGeom>
            <a:solidFill>
              <a:srgbClr val="FFFF00"/>
            </a:solidFill>
            <a:ln>
              <a:solidFill>
                <a:schemeClr val="tx1"/>
              </a:solidFill>
            </a:ln>
          </p:spPr>
          <p:txBody>
            <a:bodyPr wrap="square" rtlCol="0">
              <a:spAutoFit/>
            </a:bodyPr>
            <a:lstStyle/>
            <a:p>
              <a:pPr algn="ctr"/>
              <a:r>
                <a:rPr lang="en-US" sz="900" b="1" dirty="0"/>
                <a:t>Anxiety</a:t>
              </a:r>
            </a:p>
          </p:txBody>
        </p:sp>
        <p:sp>
          <p:nvSpPr>
            <p:cNvPr id="119" name="TextBox 118"/>
            <p:cNvSpPr txBox="1"/>
            <p:nvPr/>
          </p:nvSpPr>
          <p:spPr>
            <a:xfrm>
              <a:off x="5354486" y="4109655"/>
              <a:ext cx="659308" cy="367157"/>
            </a:xfrm>
            <a:prstGeom prst="rect">
              <a:avLst/>
            </a:prstGeom>
            <a:solidFill>
              <a:srgbClr val="FFFF00"/>
            </a:solidFill>
            <a:ln>
              <a:solidFill>
                <a:schemeClr val="tx1"/>
              </a:solidFill>
            </a:ln>
          </p:spPr>
          <p:txBody>
            <a:bodyPr wrap="square" rtlCol="0">
              <a:spAutoFit/>
            </a:bodyPr>
            <a:lstStyle/>
            <a:p>
              <a:pPr algn="ctr"/>
              <a:r>
                <a:rPr lang="en-US" sz="900" b="1" dirty="0"/>
                <a:t>Psychosis</a:t>
              </a:r>
            </a:p>
          </p:txBody>
        </p:sp>
        <p:sp>
          <p:nvSpPr>
            <p:cNvPr id="120" name="TextBox 119"/>
            <p:cNvSpPr txBox="1"/>
            <p:nvPr/>
          </p:nvSpPr>
          <p:spPr>
            <a:xfrm>
              <a:off x="5354486" y="4402044"/>
              <a:ext cx="659308" cy="367157"/>
            </a:xfrm>
            <a:prstGeom prst="rect">
              <a:avLst/>
            </a:prstGeom>
            <a:solidFill>
              <a:srgbClr val="FFFF00"/>
            </a:solidFill>
            <a:ln>
              <a:solidFill>
                <a:schemeClr val="tx1"/>
              </a:solidFill>
            </a:ln>
          </p:spPr>
          <p:txBody>
            <a:bodyPr wrap="square" rtlCol="0">
              <a:spAutoFit/>
            </a:bodyPr>
            <a:lstStyle/>
            <a:p>
              <a:pPr algn="ctr"/>
              <a:r>
                <a:rPr lang="en-US" sz="900" b="1" dirty="0"/>
                <a:t>Locus of C</a:t>
              </a:r>
            </a:p>
          </p:txBody>
        </p:sp>
        <p:sp>
          <p:nvSpPr>
            <p:cNvPr id="121" name="TextBox 120"/>
            <p:cNvSpPr txBox="1"/>
            <p:nvPr/>
          </p:nvSpPr>
          <p:spPr>
            <a:xfrm>
              <a:off x="4542778" y="4695534"/>
              <a:ext cx="659308" cy="230832"/>
            </a:xfrm>
            <a:prstGeom prst="rect">
              <a:avLst/>
            </a:prstGeom>
            <a:solidFill>
              <a:srgbClr val="FFFF00"/>
            </a:solidFill>
            <a:ln>
              <a:solidFill>
                <a:schemeClr val="tx1"/>
              </a:solidFill>
            </a:ln>
          </p:spPr>
          <p:txBody>
            <a:bodyPr wrap="square" rtlCol="0">
              <a:spAutoFit/>
            </a:bodyPr>
            <a:lstStyle/>
            <a:p>
              <a:pPr algn="ctr"/>
              <a:r>
                <a:rPr lang="en-US" sz="900" b="1" dirty="0"/>
                <a:t>Other</a:t>
              </a:r>
            </a:p>
          </p:txBody>
        </p:sp>
        <p:sp>
          <p:nvSpPr>
            <p:cNvPr id="122" name="TextBox 121"/>
            <p:cNvSpPr txBox="1"/>
            <p:nvPr/>
          </p:nvSpPr>
          <p:spPr>
            <a:xfrm>
              <a:off x="5354486" y="4695534"/>
              <a:ext cx="659308" cy="230832"/>
            </a:xfrm>
            <a:prstGeom prst="rect">
              <a:avLst/>
            </a:prstGeom>
            <a:solidFill>
              <a:srgbClr val="FFFF00"/>
            </a:solidFill>
            <a:ln>
              <a:solidFill>
                <a:schemeClr val="tx1"/>
              </a:solidFill>
            </a:ln>
          </p:spPr>
          <p:txBody>
            <a:bodyPr wrap="square" rtlCol="0">
              <a:spAutoFit/>
            </a:bodyPr>
            <a:lstStyle/>
            <a:p>
              <a:pPr algn="ctr"/>
              <a:r>
                <a:rPr lang="en-US" sz="900" b="1" dirty="0"/>
                <a:t>Other</a:t>
              </a:r>
            </a:p>
          </p:txBody>
        </p:sp>
        <p:sp>
          <p:nvSpPr>
            <p:cNvPr id="123" name="TextBox 122"/>
            <p:cNvSpPr txBox="1"/>
            <p:nvPr/>
          </p:nvSpPr>
          <p:spPr>
            <a:xfrm>
              <a:off x="4796821" y="5252590"/>
              <a:ext cx="962928" cy="413051"/>
            </a:xfrm>
            <a:prstGeom prst="rect">
              <a:avLst/>
            </a:prstGeom>
            <a:solidFill>
              <a:srgbClr val="FFFF00"/>
            </a:solidFill>
            <a:ln>
              <a:solidFill>
                <a:schemeClr val="tx1"/>
              </a:solidFill>
            </a:ln>
          </p:spPr>
          <p:txBody>
            <a:bodyPr wrap="square" rtlCol="0">
              <a:spAutoFit/>
            </a:bodyPr>
            <a:lstStyle/>
            <a:p>
              <a:pPr algn="ctr"/>
              <a:r>
                <a:rPr lang="en-US" sz="1050" b="1" dirty="0"/>
                <a:t>Item Level Responses</a:t>
              </a:r>
            </a:p>
          </p:txBody>
        </p:sp>
        <p:sp>
          <p:nvSpPr>
            <p:cNvPr id="124" name="TextBox 123"/>
            <p:cNvSpPr txBox="1"/>
            <p:nvPr/>
          </p:nvSpPr>
          <p:spPr>
            <a:xfrm>
              <a:off x="6096000" y="3812768"/>
              <a:ext cx="659308" cy="230832"/>
            </a:xfrm>
            <a:prstGeom prst="rect">
              <a:avLst/>
            </a:prstGeom>
            <a:solidFill>
              <a:srgbClr val="A50021"/>
            </a:solidFill>
            <a:ln>
              <a:solidFill>
                <a:schemeClr val="tx2"/>
              </a:solidFill>
            </a:ln>
          </p:spPr>
          <p:txBody>
            <a:bodyPr wrap="square" rtlCol="0">
              <a:spAutoFit/>
            </a:bodyPr>
            <a:lstStyle/>
            <a:p>
              <a:pPr algn="ctr"/>
              <a:r>
                <a:rPr lang="en-US" sz="900" b="1" dirty="0">
                  <a:solidFill>
                    <a:schemeClr val="bg1"/>
                  </a:solidFill>
                </a:rPr>
                <a:t>PCS </a:t>
              </a:r>
              <a:r>
                <a:rPr lang="en-US" sz="900" b="1" dirty="0" err="1">
                  <a:solidFill>
                    <a:schemeClr val="bg1"/>
                  </a:solidFill>
                </a:rPr>
                <a:t>Sx’s</a:t>
              </a:r>
              <a:endParaRPr lang="en-US" sz="900" b="1" dirty="0">
                <a:solidFill>
                  <a:schemeClr val="bg1"/>
                </a:solidFill>
              </a:endParaRPr>
            </a:p>
          </p:txBody>
        </p:sp>
        <p:sp>
          <p:nvSpPr>
            <p:cNvPr id="125" name="TextBox 124"/>
            <p:cNvSpPr txBox="1"/>
            <p:nvPr/>
          </p:nvSpPr>
          <p:spPr>
            <a:xfrm>
              <a:off x="6096000" y="4105155"/>
              <a:ext cx="659308" cy="230832"/>
            </a:xfrm>
            <a:prstGeom prst="rect">
              <a:avLst/>
            </a:prstGeom>
            <a:solidFill>
              <a:srgbClr val="A50021"/>
            </a:solidFill>
            <a:ln>
              <a:solidFill>
                <a:schemeClr val="tx2"/>
              </a:solidFill>
            </a:ln>
          </p:spPr>
          <p:txBody>
            <a:bodyPr wrap="square" rtlCol="0">
              <a:spAutoFit/>
            </a:bodyPr>
            <a:lstStyle/>
            <a:p>
              <a:pPr algn="ctr"/>
              <a:r>
                <a:rPr lang="en-US" sz="900" b="1" dirty="0" err="1">
                  <a:solidFill>
                    <a:schemeClr val="bg1"/>
                  </a:solidFill>
                </a:rPr>
                <a:t>Voc</a:t>
              </a:r>
              <a:endParaRPr lang="en-US" sz="900" b="1" dirty="0">
                <a:solidFill>
                  <a:schemeClr val="bg1"/>
                </a:solidFill>
              </a:endParaRPr>
            </a:p>
          </p:txBody>
        </p:sp>
        <p:sp>
          <p:nvSpPr>
            <p:cNvPr id="126" name="TextBox 125"/>
            <p:cNvSpPr txBox="1"/>
            <p:nvPr/>
          </p:nvSpPr>
          <p:spPr>
            <a:xfrm>
              <a:off x="6096000" y="4397544"/>
              <a:ext cx="659308" cy="367157"/>
            </a:xfrm>
            <a:prstGeom prst="rect">
              <a:avLst/>
            </a:prstGeom>
            <a:solidFill>
              <a:srgbClr val="A50021"/>
            </a:solidFill>
            <a:ln>
              <a:solidFill>
                <a:schemeClr val="tx2"/>
              </a:solidFill>
            </a:ln>
          </p:spPr>
          <p:txBody>
            <a:bodyPr wrap="square" rtlCol="0">
              <a:spAutoFit/>
            </a:bodyPr>
            <a:lstStyle/>
            <a:p>
              <a:pPr algn="ctr"/>
              <a:r>
                <a:rPr lang="en-US" sz="900" b="1" dirty="0">
                  <a:solidFill>
                    <a:schemeClr val="bg1"/>
                  </a:solidFill>
                </a:rPr>
                <a:t>Financial</a:t>
              </a:r>
            </a:p>
          </p:txBody>
        </p:sp>
        <p:sp>
          <p:nvSpPr>
            <p:cNvPr id="127" name="TextBox 126"/>
            <p:cNvSpPr txBox="1"/>
            <p:nvPr/>
          </p:nvSpPr>
          <p:spPr>
            <a:xfrm>
              <a:off x="6907708" y="3820036"/>
              <a:ext cx="659308" cy="367157"/>
            </a:xfrm>
            <a:prstGeom prst="rect">
              <a:avLst/>
            </a:prstGeom>
            <a:solidFill>
              <a:srgbClr val="A50021"/>
            </a:solidFill>
            <a:ln>
              <a:solidFill>
                <a:schemeClr val="tx2"/>
              </a:solidFill>
            </a:ln>
          </p:spPr>
          <p:txBody>
            <a:bodyPr wrap="square" rtlCol="0">
              <a:spAutoFit/>
            </a:bodyPr>
            <a:lstStyle/>
            <a:p>
              <a:pPr algn="ctr"/>
              <a:r>
                <a:rPr lang="en-US" sz="900" b="1" dirty="0">
                  <a:solidFill>
                    <a:schemeClr val="bg1"/>
                  </a:solidFill>
                </a:rPr>
                <a:t>Life </a:t>
              </a:r>
              <a:r>
                <a:rPr lang="en-US" sz="900" b="1" dirty="0" err="1">
                  <a:solidFill>
                    <a:schemeClr val="bg1"/>
                  </a:solidFill>
                </a:rPr>
                <a:t>Satisf</a:t>
              </a:r>
              <a:endParaRPr lang="en-US" sz="900" b="1" dirty="0">
                <a:solidFill>
                  <a:schemeClr val="bg1"/>
                </a:solidFill>
              </a:endParaRPr>
            </a:p>
          </p:txBody>
        </p:sp>
        <p:sp>
          <p:nvSpPr>
            <p:cNvPr id="128" name="TextBox 127"/>
            <p:cNvSpPr txBox="1"/>
            <p:nvPr/>
          </p:nvSpPr>
          <p:spPr>
            <a:xfrm>
              <a:off x="6907708" y="4112423"/>
              <a:ext cx="659308" cy="230832"/>
            </a:xfrm>
            <a:prstGeom prst="rect">
              <a:avLst/>
            </a:prstGeom>
            <a:solidFill>
              <a:srgbClr val="A50021"/>
            </a:solidFill>
            <a:ln>
              <a:solidFill>
                <a:schemeClr val="tx2"/>
              </a:solidFill>
            </a:ln>
          </p:spPr>
          <p:txBody>
            <a:bodyPr wrap="square" rtlCol="0">
              <a:spAutoFit/>
            </a:bodyPr>
            <a:lstStyle/>
            <a:p>
              <a:pPr algn="ctr"/>
              <a:r>
                <a:rPr lang="en-US" sz="900" b="1" dirty="0">
                  <a:solidFill>
                    <a:schemeClr val="bg1"/>
                  </a:solidFill>
                </a:rPr>
                <a:t>Social</a:t>
              </a:r>
            </a:p>
          </p:txBody>
        </p:sp>
        <p:sp>
          <p:nvSpPr>
            <p:cNvPr id="129" name="TextBox 128"/>
            <p:cNvSpPr txBox="1"/>
            <p:nvPr/>
          </p:nvSpPr>
          <p:spPr>
            <a:xfrm>
              <a:off x="6907708" y="4404812"/>
              <a:ext cx="659308" cy="230832"/>
            </a:xfrm>
            <a:prstGeom prst="rect">
              <a:avLst/>
            </a:prstGeom>
            <a:solidFill>
              <a:srgbClr val="A50021"/>
            </a:solidFill>
            <a:ln>
              <a:solidFill>
                <a:schemeClr val="tx2"/>
              </a:solidFill>
            </a:ln>
          </p:spPr>
          <p:txBody>
            <a:bodyPr wrap="square" rtlCol="0">
              <a:spAutoFit/>
            </a:bodyPr>
            <a:lstStyle/>
            <a:p>
              <a:pPr algn="ctr"/>
              <a:r>
                <a:rPr lang="en-US" sz="900" b="1" dirty="0" err="1">
                  <a:solidFill>
                    <a:schemeClr val="bg1"/>
                  </a:solidFill>
                </a:rPr>
                <a:t>Recreat</a:t>
              </a:r>
              <a:endParaRPr lang="en-US" sz="900" b="1" dirty="0">
                <a:solidFill>
                  <a:schemeClr val="bg1"/>
                </a:solidFill>
              </a:endParaRPr>
            </a:p>
          </p:txBody>
        </p:sp>
        <p:sp>
          <p:nvSpPr>
            <p:cNvPr id="130" name="TextBox 129"/>
            <p:cNvSpPr txBox="1"/>
            <p:nvPr/>
          </p:nvSpPr>
          <p:spPr>
            <a:xfrm>
              <a:off x="6096000" y="4698302"/>
              <a:ext cx="659308" cy="230832"/>
            </a:xfrm>
            <a:prstGeom prst="rect">
              <a:avLst/>
            </a:prstGeom>
            <a:solidFill>
              <a:srgbClr val="A50021"/>
            </a:solidFill>
            <a:ln>
              <a:solidFill>
                <a:schemeClr val="tx2"/>
              </a:solidFill>
            </a:ln>
          </p:spPr>
          <p:txBody>
            <a:bodyPr wrap="square" rtlCol="0">
              <a:spAutoFit/>
            </a:bodyPr>
            <a:lstStyle/>
            <a:p>
              <a:pPr algn="ctr"/>
              <a:r>
                <a:rPr lang="en-US" sz="900" b="1" dirty="0">
                  <a:solidFill>
                    <a:schemeClr val="bg1"/>
                  </a:solidFill>
                </a:rPr>
                <a:t>Other</a:t>
              </a:r>
            </a:p>
          </p:txBody>
        </p:sp>
        <p:sp>
          <p:nvSpPr>
            <p:cNvPr id="131" name="TextBox 130"/>
            <p:cNvSpPr txBox="1"/>
            <p:nvPr/>
          </p:nvSpPr>
          <p:spPr>
            <a:xfrm>
              <a:off x="6907708" y="4698302"/>
              <a:ext cx="659308" cy="230832"/>
            </a:xfrm>
            <a:prstGeom prst="rect">
              <a:avLst/>
            </a:prstGeom>
            <a:solidFill>
              <a:srgbClr val="A50021"/>
            </a:solidFill>
            <a:ln>
              <a:solidFill>
                <a:schemeClr val="tx2"/>
              </a:solidFill>
            </a:ln>
          </p:spPr>
          <p:txBody>
            <a:bodyPr wrap="square" rtlCol="0">
              <a:spAutoFit/>
            </a:bodyPr>
            <a:lstStyle/>
            <a:p>
              <a:pPr algn="ctr"/>
              <a:r>
                <a:rPr lang="en-US" sz="900" b="1" dirty="0">
                  <a:solidFill>
                    <a:schemeClr val="bg1"/>
                  </a:solidFill>
                </a:rPr>
                <a:t>Other</a:t>
              </a:r>
            </a:p>
          </p:txBody>
        </p:sp>
        <p:sp>
          <p:nvSpPr>
            <p:cNvPr id="132" name="TextBox 131"/>
            <p:cNvSpPr txBox="1"/>
            <p:nvPr/>
          </p:nvSpPr>
          <p:spPr>
            <a:xfrm>
              <a:off x="6350044" y="5255358"/>
              <a:ext cx="962928" cy="413051"/>
            </a:xfrm>
            <a:prstGeom prst="rect">
              <a:avLst/>
            </a:prstGeom>
            <a:solidFill>
              <a:srgbClr val="A50021">
                <a:alpha val="50196"/>
              </a:srgbClr>
            </a:solidFill>
            <a:ln>
              <a:solidFill>
                <a:schemeClr val="tx1"/>
              </a:solidFill>
            </a:ln>
          </p:spPr>
          <p:txBody>
            <a:bodyPr wrap="square" rtlCol="0">
              <a:spAutoFit/>
            </a:bodyPr>
            <a:lstStyle/>
            <a:p>
              <a:pPr algn="ctr"/>
              <a:r>
                <a:rPr lang="en-US" sz="1050" b="1" dirty="0"/>
                <a:t>Item Level Responses</a:t>
              </a:r>
            </a:p>
          </p:txBody>
        </p:sp>
        <p:sp>
          <p:nvSpPr>
            <p:cNvPr id="133" name="TextBox 132"/>
            <p:cNvSpPr txBox="1"/>
            <p:nvPr/>
          </p:nvSpPr>
          <p:spPr>
            <a:xfrm>
              <a:off x="7638354" y="3818290"/>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Motor</a:t>
              </a:r>
            </a:p>
          </p:txBody>
        </p:sp>
        <p:sp>
          <p:nvSpPr>
            <p:cNvPr id="134" name="TextBox 133"/>
            <p:cNvSpPr txBox="1"/>
            <p:nvPr/>
          </p:nvSpPr>
          <p:spPr>
            <a:xfrm>
              <a:off x="7638354" y="4110677"/>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Percept</a:t>
              </a:r>
            </a:p>
          </p:txBody>
        </p:sp>
        <p:sp>
          <p:nvSpPr>
            <p:cNvPr id="135" name="TextBox 134"/>
            <p:cNvSpPr txBox="1"/>
            <p:nvPr/>
          </p:nvSpPr>
          <p:spPr>
            <a:xfrm>
              <a:off x="7638354" y="4403066"/>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Pain </a:t>
              </a:r>
            </a:p>
          </p:txBody>
        </p:sp>
        <p:sp>
          <p:nvSpPr>
            <p:cNvPr id="136" name="TextBox 135"/>
            <p:cNvSpPr txBox="1"/>
            <p:nvPr/>
          </p:nvSpPr>
          <p:spPr>
            <a:xfrm>
              <a:off x="8450062" y="3825558"/>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Sensory</a:t>
              </a:r>
            </a:p>
          </p:txBody>
        </p:sp>
        <p:sp>
          <p:nvSpPr>
            <p:cNvPr id="137" name="TextBox 136"/>
            <p:cNvSpPr txBox="1"/>
            <p:nvPr/>
          </p:nvSpPr>
          <p:spPr>
            <a:xfrm>
              <a:off x="8450062" y="4117945"/>
              <a:ext cx="659308" cy="367157"/>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Mobility</a:t>
              </a:r>
            </a:p>
          </p:txBody>
        </p:sp>
        <p:sp>
          <p:nvSpPr>
            <p:cNvPr id="138" name="TextBox 137"/>
            <p:cNvSpPr txBox="1"/>
            <p:nvPr/>
          </p:nvSpPr>
          <p:spPr>
            <a:xfrm>
              <a:off x="8450062" y="4410334"/>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Sleep</a:t>
              </a:r>
            </a:p>
          </p:txBody>
        </p:sp>
        <p:sp>
          <p:nvSpPr>
            <p:cNvPr id="139" name="TextBox 138"/>
            <p:cNvSpPr txBox="1"/>
            <p:nvPr/>
          </p:nvSpPr>
          <p:spPr>
            <a:xfrm>
              <a:off x="7638354" y="4703824"/>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Other</a:t>
              </a:r>
            </a:p>
          </p:txBody>
        </p:sp>
        <p:sp>
          <p:nvSpPr>
            <p:cNvPr id="140" name="TextBox 139"/>
            <p:cNvSpPr txBox="1"/>
            <p:nvPr/>
          </p:nvSpPr>
          <p:spPr>
            <a:xfrm>
              <a:off x="8450062" y="4703824"/>
              <a:ext cx="659308" cy="230832"/>
            </a:xfrm>
            <a:prstGeom prst="rect">
              <a:avLst/>
            </a:prstGeom>
            <a:solidFill>
              <a:srgbClr val="FF6600"/>
            </a:solidFill>
            <a:ln>
              <a:solidFill>
                <a:schemeClr val="tx2"/>
              </a:solidFill>
            </a:ln>
          </p:spPr>
          <p:txBody>
            <a:bodyPr wrap="square" rtlCol="0">
              <a:spAutoFit/>
            </a:bodyPr>
            <a:lstStyle/>
            <a:p>
              <a:pPr algn="ctr"/>
              <a:r>
                <a:rPr lang="en-US" sz="900" b="1" dirty="0">
                  <a:solidFill>
                    <a:schemeClr val="bg1"/>
                  </a:solidFill>
                </a:rPr>
                <a:t>Other</a:t>
              </a:r>
            </a:p>
          </p:txBody>
        </p:sp>
        <p:sp>
          <p:nvSpPr>
            <p:cNvPr id="141" name="TextBox 140"/>
            <p:cNvSpPr txBox="1"/>
            <p:nvPr/>
          </p:nvSpPr>
          <p:spPr>
            <a:xfrm>
              <a:off x="7892398" y="5260880"/>
              <a:ext cx="962928" cy="413051"/>
            </a:xfrm>
            <a:prstGeom prst="rect">
              <a:avLst/>
            </a:prstGeom>
            <a:solidFill>
              <a:srgbClr val="FF6600"/>
            </a:solidFill>
            <a:ln>
              <a:solidFill>
                <a:schemeClr val="tx1"/>
              </a:solidFill>
            </a:ln>
          </p:spPr>
          <p:txBody>
            <a:bodyPr wrap="square" rtlCol="0">
              <a:spAutoFit/>
            </a:bodyPr>
            <a:lstStyle/>
            <a:p>
              <a:pPr algn="ctr"/>
              <a:r>
                <a:rPr lang="en-US" sz="1050" b="1" dirty="0"/>
                <a:t>Item Level Responses</a:t>
              </a:r>
            </a:p>
          </p:txBody>
        </p:sp>
        <p:sp>
          <p:nvSpPr>
            <p:cNvPr id="142" name="TextBox 141"/>
            <p:cNvSpPr txBox="1"/>
            <p:nvPr/>
          </p:nvSpPr>
          <p:spPr>
            <a:xfrm>
              <a:off x="1497508" y="2884707"/>
              <a:ext cx="1371600" cy="461665"/>
            </a:xfrm>
            <a:prstGeom prst="rect">
              <a:avLst/>
            </a:prstGeom>
            <a:solidFill>
              <a:srgbClr val="006600"/>
            </a:solidFill>
            <a:ln>
              <a:solidFill>
                <a:schemeClr val="tx1"/>
              </a:solidFill>
            </a:ln>
          </p:spPr>
          <p:txBody>
            <a:bodyPr wrap="square" rtlCol="0">
              <a:spAutoFit/>
            </a:bodyPr>
            <a:lstStyle/>
            <a:p>
              <a:pPr algn="ctr"/>
              <a:r>
                <a:rPr lang="en-US" sz="1200" b="1" dirty="0">
                  <a:solidFill>
                    <a:schemeClr val="bg1"/>
                  </a:solidFill>
                </a:rPr>
                <a:t>Cognitive </a:t>
              </a:r>
            </a:p>
            <a:p>
              <a:pPr algn="ctr"/>
              <a:r>
                <a:rPr lang="en-US" sz="1200" b="1" dirty="0">
                  <a:solidFill>
                    <a:schemeClr val="bg1"/>
                  </a:solidFill>
                </a:rPr>
                <a:t>Domain</a:t>
              </a:r>
              <a:endParaRPr lang="en-US" sz="1200" b="1" dirty="0">
                <a:solidFill>
                  <a:schemeClr val="bg1"/>
                </a:solidFill>
              </a:endParaRPr>
            </a:p>
          </p:txBody>
        </p:sp>
        <p:sp>
          <p:nvSpPr>
            <p:cNvPr id="143" name="TextBox 142"/>
            <p:cNvSpPr txBox="1"/>
            <p:nvPr/>
          </p:nvSpPr>
          <p:spPr>
            <a:xfrm>
              <a:off x="3021508" y="2884707"/>
              <a:ext cx="1371600" cy="461665"/>
            </a:xfrm>
            <a:prstGeom prst="rect">
              <a:avLst/>
            </a:prstGeom>
            <a:solidFill>
              <a:srgbClr val="003366"/>
            </a:solidFill>
            <a:ln>
              <a:solidFill>
                <a:schemeClr val="tx1"/>
              </a:solidFill>
            </a:ln>
          </p:spPr>
          <p:txBody>
            <a:bodyPr wrap="square" rtlCol="0">
              <a:spAutoFit/>
            </a:bodyPr>
            <a:lstStyle/>
            <a:p>
              <a:pPr algn="ctr"/>
              <a:r>
                <a:rPr lang="en-US" sz="1200" b="1" dirty="0">
                  <a:solidFill>
                    <a:schemeClr val="bg1"/>
                  </a:solidFill>
                </a:rPr>
                <a:t>Neurobehavioral Domain</a:t>
              </a:r>
              <a:endParaRPr lang="en-US" sz="1200" b="1" dirty="0">
                <a:solidFill>
                  <a:schemeClr val="bg1"/>
                </a:solidFill>
              </a:endParaRPr>
            </a:p>
          </p:txBody>
        </p:sp>
        <p:sp>
          <p:nvSpPr>
            <p:cNvPr id="144" name="TextBox 143"/>
            <p:cNvSpPr txBox="1"/>
            <p:nvPr/>
          </p:nvSpPr>
          <p:spPr>
            <a:xfrm>
              <a:off x="6153846" y="2885613"/>
              <a:ext cx="1371600" cy="461665"/>
            </a:xfrm>
            <a:prstGeom prst="rect">
              <a:avLst/>
            </a:prstGeom>
            <a:solidFill>
              <a:srgbClr val="A50021"/>
            </a:solidFill>
            <a:ln>
              <a:solidFill>
                <a:schemeClr val="tx1"/>
              </a:solidFill>
            </a:ln>
          </p:spPr>
          <p:txBody>
            <a:bodyPr wrap="square" rtlCol="0">
              <a:spAutoFit/>
            </a:bodyPr>
            <a:lstStyle/>
            <a:p>
              <a:pPr algn="ctr"/>
              <a:r>
                <a:rPr lang="en-US" sz="1200" b="1" dirty="0">
                  <a:solidFill>
                    <a:schemeClr val="bg1"/>
                  </a:solidFill>
                </a:rPr>
                <a:t>Quality of Life Domain</a:t>
              </a:r>
              <a:endParaRPr lang="en-US" sz="1200" b="1" dirty="0">
                <a:solidFill>
                  <a:schemeClr val="bg1"/>
                </a:solidFill>
              </a:endParaRPr>
            </a:p>
          </p:txBody>
        </p:sp>
        <p:sp>
          <p:nvSpPr>
            <p:cNvPr id="145" name="TextBox 144"/>
            <p:cNvSpPr txBox="1"/>
            <p:nvPr/>
          </p:nvSpPr>
          <p:spPr>
            <a:xfrm>
              <a:off x="7696200" y="2891135"/>
              <a:ext cx="1371599" cy="642525"/>
            </a:xfrm>
            <a:prstGeom prst="rect">
              <a:avLst/>
            </a:prstGeom>
            <a:solidFill>
              <a:srgbClr val="FF6600"/>
            </a:solidFill>
            <a:ln>
              <a:solidFill>
                <a:schemeClr val="tx1"/>
              </a:solidFill>
            </a:ln>
          </p:spPr>
          <p:txBody>
            <a:bodyPr wrap="square" rtlCol="0">
              <a:spAutoFit/>
            </a:bodyPr>
            <a:lstStyle/>
            <a:p>
              <a:pPr algn="ctr"/>
              <a:r>
                <a:rPr lang="en-US" sz="1200" b="1" dirty="0">
                  <a:solidFill>
                    <a:schemeClr val="bg1"/>
                  </a:solidFill>
                </a:rPr>
                <a:t>Physical Function Domain</a:t>
              </a:r>
              <a:endParaRPr lang="en-US" sz="1200" b="1" dirty="0">
                <a:solidFill>
                  <a:schemeClr val="bg1"/>
                </a:solidFill>
              </a:endParaRPr>
            </a:p>
          </p:txBody>
        </p:sp>
        <p:sp>
          <p:nvSpPr>
            <p:cNvPr id="146" name="TextBox 145"/>
            <p:cNvSpPr txBox="1"/>
            <p:nvPr/>
          </p:nvSpPr>
          <p:spPr>
            <a:xfrm>
              <a:off x="4600624" y="2882845"/>
              <a:ext cx="1371600" cy="461665"/>
            </a:xfrm>
            <a:prstGeom prst="rect">
              <a:avLst/>
            </a:prstGeom>
            <a:solidFill>
              <a:srgbClr val="FFFF00"/>
            </a:solidFill>
            <a:ln>
              <a:solidFill>
                <a:schemeClr val="tx1"/>
              </a:solidFill>
            </a:ln>
          </p:spPr>
          <p:txBody>
            <a:bodyPr wrap="square" rtlCol="0">
              <a:spAutoFit/>
            </a:bodyPr>
            <a:lstStyle/>
            <a:p>
              <a:pPr algn="ctr"/>
              <a:r>
                <a:rPr lang="en-US" sz="1200" b="1" dirty="0"/>
                <a:t>Psychological Health Domain</a:t>
              </a:r>
              <a:endParaRPr lang="en-US" sz="1200" b="1" dirty="0"/>
            </a:p>
          </p:txBody>
        </p:sp>
      </p:grpSp>
    </p:spTree>
    <p:extLst>
      <p:ext uri="{BB962C8B-B14F-4D97-AF65-F5344CB8AC3E}">
        <p14:creationId xmlns:p14="http://schemas.microsoft.com/office/powerpoint/2010/main" val="115110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p:bldP spid="4" grpId="0"/>
      <p:bldP spid="6" grpId="0"/>
      <p:bldP spid="70" grpId="0"/>
      <p:bldP spid="80" grpId="0"/>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0" y="152400"/>
            <a:ext cx="9144000" cy="5943600"/>
            <a:chOff x="0" y="152400"/>
            <a:chExt cx="9144000" cy="5943600"/>
          </a:xfrm>
        </p:grpSpPr>
        <p:pic>
          <p:nvPicPr>
            <p:cNvPr id="1026" name="Picture 2" descr="Image result for glasgow coma scale"/>
            <p:cNvPicPr>
              <a:picLocks noChangeAspect="1" noChangeArrowheads="1"/>
            </p:cNvPicPr>
            <p:nvPr/>
          </p:nvPicPr>
          <p:blipFill>
            <a:blip r:embed="rId2" cstate="print"/>
            <a:srcRect/>
            <a:stretch>
              <a:fillRect/>
            </a:stretch>
          </p:blipFill>
          <p:spPr bwMode="auto">
            <a:xfrm>
              <a:off x="1143000" y="968679"/>
              <a:ext cx="4409910" cy="2612721"/>
            </a:xfrm>
            <a:prstGeom prst="rect">
              <a:avLst/>
            </a:prstGeom>
            <a:noFill/>
          </p:spPr>
        </p:pic>
        <p:pic>
          <p:nvPicPr>
            <p:cNvPr id="1028" name="Picture 4" descr="http://www.medicine.mcgill.ca/mjm/issues/v07n02/rev_articles/davison%20table%201.jpg"/>
            <p:cNvPicPr>
              <a:picLocks noChangeAspect="1" noChangeArrowheads="1"/>
            </p:cNvPicPr>
            <p:nvPr/>
          </p:nvPicPr>
          <p:blipFill>
            <a:blip r:embed="rId3" cstate="print"/>
            <a:srcRect/>
            <a:stretch>
              <a:fillRect/>
            </a:stretch>
          </p:blipFill>
          <p:spPr bwMode="auto">
            <a:xfrm>
              <a:off x="2895600" y="3943349"/>
              <a:ext cx="5153697" cy="2152651"/>
            </a:xfrm>
            <a:prstGeom prst="rect">
              <a:avLst/>
            </a:prstGeom>
            <a:noFill/>
          </p:spPr>
        </p:pic>
        <p:sp>
          <p:nvSpPr>
            <p:cNvPr id="4" name="TextBox 3"/>
            <p:cNvSpPr txBox="1"/>
            <p:nvPr/>
          </p:nvSpPr>
          <p:spPr>
            <a:xfrm>
              <a:off x="1371600" y="152400"/>
              <a:ext cx="6629400" cy="523220"/>
            </a:xfrm>
            <a:prstGeom prst="rect">
              <a:avLst/>
            </a:prstGeom>
            <a:noFill/>
          </p:spPr>
          <p:txBody>
            <a:bodyPr wrap="square" rtlCol="0">
              <a:spAutoFit/>
            </a:bodyPr>
            <a:lstStyle/>
            <a:p>
              <a:pPr algn="ctr"/>
              <a:r>
                <a:rPr lang="en-US" sz="2800" dirty="0"/>
                <a:t>Current State of TBI Science</a:t>
              </a:r>
              <a:endParaRPr lang="en-US" sz="2800" dirty="0"/>
            </a:p>
          </p:txBody>
        </p:sp>
        <p:sp>
          <p:nvSpPr>
            <p:cNvPr id="5" name="Rectangle 8"/>
            <p:cNvSpPr>
              <a:spLocks noChangeArrowheads="1"/>
            </p:cNvSpPr>
            <p:nvPr/>
          </p:nvSpPr>
          <p:spPr bwMode="auto">
            <a:xfrm>
              <a:off x="0" y="762000"/>
              <a:ext cx="9144000" cy="76200"/>
            </a:xfrm>
            <a:prstGeom prst="rect">
              <a:avLst/>
            </a:prstGeom>
            <a:gradFill rotWithShape="1">
              <a:gsLst>
                <a:gs pos="0">
                  <a:srgbClr val="2BA2DD"/>
                </a:gs>
                <a:gs pos="100000">
                  <a:srgbClr val="A62416"/>
                </a:gs>
              </a:gsLst>
              <a:lin ang="0" scaled="1"/>
            </a:gradFill>
            <a:ln w="9525">
              <a:noFill/>
              <a:miter lim="800000"/>
              <a:headEnd/>
              <a:tailEnd/>
            </a:ln>
          </p:spPr>
          <p:txBody>
            <a:bodyPr wrap="none" anchor="ctr">
              <a:prstTxWarp prst="textNoShape">
                <a:avLst/>
              </a:prstTxWarp>
            </a:bodyPr>
            <a:lstStyle/>
            <a:p>
              <a:endParaRPr lang="en-US" sz="2800" i="1"/>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6024563" y="2770188"/>
            <a:ext cx="1295400" cy="1219200"/>
          </a:xfrm>
          <a:prstGeom prst="cube">
            <a:avLst/>
          </a:prstGeom>
          <a:solidFill>
            <a:srgbClr val="0033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7891" name="TextBox 5"/>
          <p:cNvSpPr txBox="1">
            <a:spLocks noChangeArrowheads="1"/>
          </p:cNvSpPr>
          <p:nvPr/>
        </p:nvSpPr>
        <p:spPr bwMode="auto">
          <a:xfrm>
            <a:off x="1600200" y="266700"/>
            <a:ext cx="8991600" cy="647700"/>
          </a:xfrm>
          <a:prstGeom prst="rect">
            <a:avLst/>
          </a:prstGeom>
          <a:noFill/>
          <a:ln w="9525">
            <a:noFill/>
            <a:miter lim="800000"/>
            <a:headEnd/>
            <a:tailEnd/>
          </a:ln>
        </p:spPr>
        <p:txBody>
          <a:bodyPr>
            <a:prstTxWarp prst="textNoShape">
              <a:avLst/>
            </a:prstTxWarp>
            <a:spAutoFit/>
          </a:bodyPr>
          <a:lstStyle/>
          <a:p>
            <a:pPr algn="ctr" defTabSz="457200"/>
            <a:r>
              <a:rPr lang="en-US" sz="3600" b="1" dirty="0">
                <a:solidFill>
                  <a:srgbClr val="000000"/>
                </a:solidFill>
                <a:latin typeface="Arial" pitchFamily="-106" charset="0"/>
                <a:ea typeface="Arial" pitchFamily="-106" charset="0"/>
                <a:cs typeface="Arial" pitchFamily="-106" charset="0"/>
              </a:rPr>
              <a:t>TED </a:t>
            </a:r>
            <a:r>
              <a:rPr lang="en-US" sz="3600" b="1" dirty="0" err="1">
                <a:solidFill>
                  <a:srgbClr val="000000"/>
                </a:solidFill>
                <a:latin typeface="Arial" pitchFamily="-106" charset="0"/>
                <a:ea typeface="Arial" pitchFamily="-106" charset="0"/>
                <a:cs typeface="Arial" pitchFamily="-106" charset="0"/>
              </a:rPr>
              <a:t>Metadataset</a:t>
            </a:r>
            <a:endParaRPr lang="en-US" sz="3600" b="1" dirty="0">
              <a:solidFill>
                <a:srgbClr val="000000"/>
              </a:solidFill>
              <a:latin typeface="Arial" pitchFamily="-106" charset="0"/>
              <a:ea typeface="Arial" pitchFamily="-106" charset="0"/>
              <a:cs typeface="Arial" pitchFamily="-106" charset="0"/>
            </a:endParaRPr>
          </a:p>
        </p:txBody>
      </p:sp>
      <p:sp>
        <p:nvSpPr>
          <p:cNvPr id="7" name="Cube 6"/>
          <p:cNvSpPr/>
          <p:nvPr/>
        </p:nvSpPr>
        <p:spPr>
          <a:xfrm>
            <a:off x="8318500" y="3944938"/>
            <a:ext cx="1295400" cy="1219200"/>
          </a:xfrm>
          <a:prstGeom prst="cube">
            <a:avLst/>
          </a:prstGeom>
          <a:solidFill>
            <a:srgbClr val="0033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 name="Cube 7"/>
          <p:cNvSpPr/>
          <p:nvPr/>
        </p:nvSpPr>
        <p:spPr>
          <a:xfrm>
            <a:off x="3517900" y="4738688"/>
            <a:ext cx="1295400" cy="1219200"/>
          </a:xfrm>
          <a:prstGeom prst="cub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Cube 8"/>
          <p:cNvSpPr/>
          <p:nvPr/>
        </p:nvSpPr>
        <p:spPr>
          <a:xfrm>
            <a:off x="4033838" y="2859088"/>
            <a:ext cx="1295400" cy="1219200"/>
          </a:xfrm>
          <a:prstGeom prst="cube">
            <a:avLst/>
          </a:prstGeom>
          <a:solidFill>
            <a:srgbClr val="0033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Cube 9"/>
          <p:cNvSpPr/>
          <p:nvPr/>
        </p:nvSpPr>
        <p:spPr>
          <a:xfrm>
            <a:off x="3403600" y="3519488"/>
            <a:ext cx="1295400" cy="1219200"/>
          </a:xfrm>
          <a:prstGeom prst="cub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000" b="1" dirty="0">
                <a:solidFill>
                  <a:srgbClr val="000000"/>
                </a:solidFill>
              </a:rPr>
              <a:t>NCAA-</a:t>
            </a:r>
          </a:p>
          <a:p>
            <a:pPr algn="ctr" fontAlgn="auto">
              <a:spcBef>
                <a:spcPts val="0"/>
              </a:spcBef>
              <a:spcAft>
                <a:spcPts val="0"/>
              </a:spcAft>
              <a:defRPr/>
            </a:pPr>
            <a:r>
              <a:rPr lang="en-US" sz="2000" b="1" dirty="0">
                <a:solidFill>
                  <a:srgbClr val="000000"/>
                </a:solidFill>
              </a:rPr>
              <a:t>DOD</a:t>
            </a:r>
          </a:p>
        </p:txBody>
      </p:sp>
      <p:sp>
        <p:nvSpPr>
          <p:cNvPr id="11" name="Cube 10"/>
          <p:cNvSpPr/>
          <p:nvPr/>
        </p:nvSpPr>
        <p:spPr>
          <a:xfrm>
            <a:off x="4051300" y="1411288"/>
            <a:ext cx="1295400" cy="1219200"/>
          </a:xfrm>
          <a:prstGeom prst="cube">
            <a:avLst/>
          </a:prstGeom>
          <a:solidFill>
            <a:srgbClr val="0033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400" b="1" dirty="0">
                <a:solidFill>
                  <a:schemeClr val="bg1"/>
                </a:solidFill>
              </a:rPr>
              <a:t>CENTER-TBI</a:t>
            </a:r>
          </a:p>
        </p:txBody>
      </p:sp>
      <p:sp>
        <p:nvSpPr>
          <p:cNvPr id="12" name="Cube 11"/>
          <p:cNvSpPr/>
          <p:nvPr/>
        </p:nvSpPr>
        <p:spPr>
          <a:xfrm>
            <a:off x="6121400" y="1360488"/>
            <a:ext cx="1295400" cy="1219200"/>
          </a:xfrm>
          <a:prstGeom prst="cube">
            <a:avLst/>
          </a:prstGeom>
          <a:solidFill>
            <a:srgbClr val="0033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3" name="Cube 12"/>
          <p:cNvSpPr/>
          <p:nvPr/>
        </p:nvSpPr>
        <p:spPr>
          <a:xfrm>
            <a:off x="7696200" y="3224213"/>
            <a:ext cx="1295400" cy="1219200"/>
          </a:xfrm>
          <a:prstGeom prst="cub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4" name="Cube 13"/>
          <p:cNvSpPr/>
          <p:nvPr/>
        </p:nvSpPr>
        <p:spPr>
          <a:xfrm>
            <a:off x="6997700" y="3944938"/>
            <a:ext cx="1295400" cy="1219200"/>
          </a:xfrm>
          <a:prstGeom prst="cub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b="1" dirty="0">
                <a:solidFill>
                  <a:schemeClr val="bg1"/>
                </a:solidFill>
              </a:rPr>
              <a:t>NCAA-</a:t>
            </a:r>
          </a:p>
          <a:p>
            <a:pPr algn="ctr" fontAlgn="auto">
              <a:spcBef>
                <a:spcPts val="0"/>
              </a:spcBef>
              <a:spcAft>
                <a:spcPts val="0"/>
              </a:spcAft>
              <a:defRPr/>
            </a:pPr>
            <a:r>
              <a:rPr lang="en-US" b="1" dirty="0">
                <a:solidFill>
                  <a:schemeClr val="bg1"/>
                </a:solidFill>
              </a:rPr>
              <a:t>15 </a:t>
            </a:r>
            <a:r>
              <a:rPr lang="en-US" b="1" dirty="0" err="1">
                <a:solidFill>
                  <a:schemeClr val="bg1"/>
                </a:solidFill>
              </a:rPr>
              <a:t>yeqr</a:t>
            </a:r>
            <a:endParaRPr lang="en-US" b="1" dirty="0">
              <a:solidFill>
                <a:schemeClr val="bg1"/>
              </a:solidFill>
            </a:endParaRPr>
          </a:p>
        </p:txBody>
      </p:sp>
      <p:sp>
        <p:nvSpPr>
          <p:cNvPr id="15" name="Cube 14"/>
          <p:cNvSpPr/>
          <p:nvPr/>
        </p:nvSpPr>
        <p:spPr>
          <a:xfrm>
            <a:off x="2800350" y="5243513"/>
            <a:ext cx="1295400" cy="1219200"/>
          </a:xfrm>
          <a:prstGeom prst="cub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800" b="1" dirty="0"/>
              <a:t>CRC</a:t>
            </a:r>
          </a:p>
        </p:txBody>
      </p:sp>
      <p:sp>
        <p:nvSpPr>
          <p:cNvPr id="16" name="Cube 15"/>
          <p:cNvSpPr/>
          <p:nvPr/>
        </p:nvSpPr>
        <p:spPr>
          <a:xfrm>
            <a:off x="4800600" y="5294313"/>
            <a:ext cx="1295400" cy="1219200"/>
          </a:xfrm>
          <a:prstGeom prst="cub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b="1" dirty="0"/>
              <a:t>GE-</a:t>
            </a:r>
          </a:p>
          <a:p>
            <a:pPr algn="ctr" fontAlgn="auto">
              <a:spcBef>
                <a:spcPts val="0"/>
              </a:spcBef>
              <a:spcAft>
                <a:spcPts val="0"/>
              </a:spcAft>
              <a:defRPr/>
            </a:pPr>
            <a:r>
              <a:rPr lang="en-US" b="1" dirty="0"/>
              <a:t>NFL</a:t>
            </a:r>
          </a:p>
        </p:txBody>
      </p:sp>
      <p:sp>
        <p:nvSpPr>
          <p:cNvPr id="17" name="Cube 16"/>
          <p:cNvSpPr/>
          <p:nvPr/>
        </p:nvSpPr>
        <p:spPr>
          <a:xfrm>
            <a:off x="6916738" y="5294313"/>
            <a:ext cx="1295400" cy="1219200"/>
          </a:xfrm>
          <a:prstGeom prst="cub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b="1" dirty="0"/>
              <a:t>ADAPT</a:t>
            </a:r>
          </a:p>
        </p:txBody>
      </p:sp>
      <p:grpSp>
        <p:nvGrpSpPr>
          <p:cNvPr id="2" name="Group 17"/>
          <p:cNvGrpSpPr>
            <a:grpSpLocks/>
          </p:cNvGrpSpPr>
          <p:nvPr/>
        </p:nvGrpSpPr>
        <p:grpSpPr bwMode="auto">
          <a:xfrm>
            <a:off x="3517900" y="1741488"/>
            <a:ext cx="5314950" cy="4006850"/>
            <a:chOff x="1981200" y="1485900"/>
            <a:chExt cx="5314950" cy="4005263"/>
          </a:xfrm>
        </p:grpSpPr>
        <p:sp>
          <p:nvSpPr>
            <p:cNvPr id="22" name="Cube 21"/>
            <p:cNvSpPr/>
            <p:nvPr/>
          </p:nvSpPr>
          <p:spPr bwMode="auto">
            <a:xfrm>
              <a:off x="3937000" y="3098161"/>
              <a:ext cx="1295400" cy="1220303"/>
            </a:xfrm>
            <a:prstGeom prst="cub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200" b="1" dirty="0">
                  <a:solidFill>
                    <a:schemeClr val="tx1"/>
                  </a:solidFill>
                  <a:cs typeface="Arial"/>
                </a:rPr>
                <a:t>TED</a:t>
              </a:r>
            </a:p>
          </p:txBody>
        </p:sp>
        <p:cxnSp>
          <p:nvCxnSpPr>
            <p:cNvPr id="23" name="Straight Connector 22"/>
            <p:cNvCxnSpPr/>
            <p:nvPr/>
          </p:nvCxnSpPr>
          <p:spPr bwMode="auto">
            <a:xfrm rot="10800000" flipV="1">
              <a:off x="4838700" y="1704888"/>
              <a:ext cx="2457450" cy="1829662"/>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rot="10800000" flipV="1">
              <a:off x="1981200" y="4318465"/>
              <a:ext cx="1955800" cy="1172698"/>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auto">
            <a:xfrm rot="5400000" flipH="1" flipV="1">
              <a:off x="4118915" y="2946614"/>
              <a:ext cx="736308" cy="1588"/>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bwMode="auto">
            <a:xfrm rot="10800000">
              <a:off x="2427288" y="3017230"/>
              <a:ext cx="1509712" cy="434803"/>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bwMode="auto">
            <a:xfrm rot="16200000" flipH="1">
              <a:off x="4950742" y="4206513"/>
              <a:ext cx="626815" cy="393700"/>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bwMode="auto">
            <a:xfrm rot="5400000" flipH="1" flipV="1">
              <a:off x="1912333" y="1794480"/>
              <a:ext cx="955296" cy="338137"/>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10" idx="4"/>
            </p:cNvCxnSpPr>
            <p:nvPr/>
          </p:nvCxnSpPr>
          <p:spPr bwMode="auto">
            <a:xfrm rot="10800000" flipV="1">
              <a:off x="2857500" y="4199450"/>
              <a:ext cx="1079500" cy="117428"/>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bwMode="auto">
            <a:xfrm rot="5400000" flipH="1" flipV="1">
              <a:off x="4117328" y="4668370"/>
              <a:ext cx="736308" cy="1587"/>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bwMode="auto">
            <a:xfrm rot="16200000" flipH="1">
              <a:off x="4631743" y="4557172"/>
              <a:ext cx="1067965" cy="590550"/>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9" name="Cube 18"/>
          <p:cNvSpPr/>
          <p:nvPr/>
        </p:nvSpPr>
        <p:spPr>
          <a:xfrm>
            <a:off x="8318500" y="1322388"/>
            <a:ext cx="1295400" cy="1219200"/>
          </a:xfrm>
          <a:prstGeom prst="cube">
            <a:avLst/>
          </a:prstGeom>
          <a:solidFill>
            <a:srgbClr val="0033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000" b="1" dirty="0"/>
              <a:t>CENC</a:t>
            </a:r>
          </a:p>
        </p:txBody>
      </p:sp>
      <p:sp>
        <p:nvSpPr>
          <p:cNvPr id="20" name="Cube 19"/>
          <p:cNvSpPr/>
          <p:nvPr/>
        </p:nvSpPr>
        <p:spPr>
          <a:xfrm>
            <a:off x="5605463" y="1985963"/>
            <a:ext cx="1295400" cy="1219200"/>
          </a:xfrm>
          <a:prstGeom prst="cub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a:solidFill>
                  <a:schemeClr val="tx1"/>
                </a:solidFill>
                <a:ea typeface="ＭＳ Ｐゴシック" charset="0"/>
                <a:cs typeface="ＭＳ Ｐゴシック" charset="0"/>
              </a:rPr>
              <a:t>LEARN</a:t>
            </a:r>
          </a:p>
        </p:txBody>
      </p:sp>
      <p:sp>
        <p:nvSpPr>
          <p:cNvPr id="21" name="Cube 20"/>
          <p:cNvSpPr/>
          <p:nvPr/>
        </p:nvSpPr>
        <p:spPr>
          <a:xfrm>
            <a:off x="2921000" y="2595563"/>
            <a:ext cx="1295400" cy="1219200"/>
          </a:xfrm>
          <a:prstGeom prst="cub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b="1" dirty="0"/>
              <a:t>TRACK-TBI</a:t>
            </a:r>
          </a:p>
        </p:txBody>
      </p:sp>
      <p:sp>
        <p:nvSpPr>
          <p:cNvPr id="32" name="TextBox 31"/>
          <p:cNvSpPr txBox="1"/>
          <p:nvPr/>
        </p:nvSpPr>
        <p:spPr>
          <a:xfrm>
            <a:off x="8382000" y="4419603"/>
            <a:ext cx="990600" cy="646331"/>
          </a:xfrm>
          <a:prstGeom prst="rect">
            <a:avLst/>
          </a:prstGeom>
          <a:noFill/>
        </p:spPr>
        <p:txBody>
          <a:bodyPr wrap="square" rtlCol="0">
            <a:spAutoFit/>
          </a:bodyPr>
          <a:lstStyle/>
          <a:p>
            <a:r>
              <a:rPr lang="en-US" b="1" dirty="0">
                <a:solidFill>
                  <a:schemeClr val="bg1"/>
                </a:solidFill>
              </a:rPr>
              <a:t>Mission</a:t>
            </a:r>
          </a:p>
          <a:p>
            <a:r>
              <a:rPr lang="en-US" b="1" dirty="0">
                <a:solidFill>
                  <a:schemeClr val="bg1"/>
                </a:solidFill>
              </a:rPr>
              <a:t>Connect</a:t>
            </a:r>
            <a:endParaRPr lang="en-US" b="1" dirty="0">
              <a:solidFill>
                <a:schemeClr val="bg1"/>
              </a:solidFill>
            </a:endParaRPr>
          </a:p>
        </p:txBody>
      </p:sp>
      <p:cxnSp>
        <p:nvCxnSpPr>
          <p:cNvPr id="33" name="Straight Connector 32"/>
          <p:cNvCxnSpPr/>
          <p:nvPr/>
        </p:nvCxnSpPr>
        <p:spPr bwMode="auto">
          <a:xfrm>
            <a:off x="6629400" y="4114800"/>
            <a:ext cx="1752600" cy="990600"/>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848600" y="3200403"/>
            <a:ext cx="990600" cy="646331"/>
          </a:xfrm>
          <a:prstGeom prst="rect">
            <a:avLst/>
          </a:prstGeom>
          <a:noFill/>
        </p:spPr>
        <p:txBody>
          <a:bodyPr wrap="square" rtlCol="0">
            <a:spAutoFit/>
          </a:bodyPr>
          <a:lstStyle/>
          <a:p>
            <a:r>
              <a:rPr lang="en-US" b="1" dirty="0"/>
              <a:t>Army STARRS</a:t>
            </a:r>
            <a:endParaRPr lang="en-US" b="1" dirty="0"/>
          </a:p>
        </p:txBody>
      </p:sp>
      <p:cxnSp>
        <p:nvCxnSpPr>
          <p:cNvPr id="37" name="Straight Connector 36"/>
          <p:cNvCxnSpPr/>
          <p:nvPr/>
        </p:nvCxnSpPr>
        <p:spPr bwMode="auto">
          <a:xfrm flipV="1">
            <a:off x="6629405" y="3505204"/>
            <a:ext cx="1066797" cy="380999"/>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324600" y="1307068"/>
            <a:ext cx="990600" cy="369332"/>
          </a:xfrm>
          <a:prstGeom prst="rect">
            <a:avLst/>
          </a:prstGeom>
          <a:noFill/>
        </p:spPr>
        <p:txBody>
          <a:bodyPr wrap="square" rtlCol="0">
            <a:spAutoFit/>
          </a:bodyPr>
          <a:lstStyle/>
          <a:p>
            <a:r>
              <a:rPr lang="en-US" b="1" dirty="0">
                <a:solidFill>
                  <a:schemeClr val="bg1"/>
                </a:solidFill>
              </a:rPr>
              <a:t>COBRIT</a:t>
            </a:r>
            <a:endParaRPr lang="en-US" b="1" dirty="0">
              <a:solidFill>
                <a:schemeClr val="bg1"/>
              </a:solidFill>
            </a:endParaRPr>
          </a:p>
        </p:txBody>
      </p:sp>
      <p:cxnSp>
        <p:nvCxnSpPr>
          <p:cNvPr id="40" name="Straight Connector 39"/>
          <p:cNvCxnSpPr/>
          <p:nvPr/>
        </p:nvCxnSpPr>
        <p:spPr bwMode="auto">
          <a:xfrm rot="5400000" flipH="1" flipV="1">
            <a:off x="5981704" y="2324104"/>
            <a:ext cx="1676401" cy="381001"/>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419600" y="2819400"/>
            <a:ext cx="685800" cy="369332"/>
          </a:xfrm>
          <a:prstGeom prst="rect">
            <a:avLst/>
          </a:prstGeom>
          <a:noFill/>
        </p:spPr>
        <p:txBody>
          <a:bodyPr wrap="square" rtlCol="0">
            <a:spAutoFit/>
          </a:bodyPr>
          <a:lstStyle/>
          <a:p>
            <a:r>
              <a:rPr lang="en-US" b="1" dirty="0">
                <a:solidFill>
                  <a:schemeClr val="bg1"/>
                </a:solidFill>
              </a:rPr>
              <a:t>UW</a:t>
            </a:r>
            <a:endParaRPr lang="en-US" b="1" dirty="0">
              <a:solidFill>
                <a:schemeClr val="bg1"/>
              </a:solidFill>
            </a:endParaRPr>
          </a:p>
        </p:txBody>
      </p:sp>
      <p:cxnSp>
        <p:nvCxnSpPr>
          <p:cNvPr id="43" name="Straight Connector 42"/>
          <p:cNvCxnSpPr/>
          <p:nvPr/>
        </p:nvCxnSpPr>
        <p:spPr bwMode="auto">
          <a:xfrm rot="16200000" flipH="1">
            <a:off x="5105400" y="3124200"/>
            <a:ext cx="533400" cy="381000"/>
          </a:xfrm>
          <a:prstGeom prst="line">
            <a:avLst/>
          </a:prstGeom>
          <a:ln w="7620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1868</TotalTime>
  <Words>884</Words>
  <Application>Microsoft Office PowerPoint</Application>
  <PresentationFormat>Widescreen</PresentationFormat>
  <Paragraphs>192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ＭＳ Ｐゴシック</vt:lpstr>
      <vt:lpstr>Arial</vt:lpstr>
      <vt:lpstr>Calibri</vt:lpstr>
      <vt:lpstr>Corbel</vt:lpstr>
      <vt:lpstr>Office Theme</vt:lpstr>
      <vt:lpstr>PowerPoint Presentation</vt:lpstr>
      <vt:lpstr>Current State of the Science</vt:lpstr>
      <vt:lpstr>The Future of TBI Research</vt:lpstr>
      <vt:lpstr>TED Aims: Stage I  </vt:lpstr>
      <vt:lpstr>Adult &amp; Pediatric CDE Basic and Core Outcome Measures</vt:lpstr>
      <vt:lpstr>PowerPoint Presentation</vt:lpstr>
      <vt:lpstr>TED Aims: Stage II</vt:lpstr>
      <vt:lpstr>PowerPoint Presentation</vt:lpstr>
      <vt:lpstr>PowerPoint Presentation</vt:lpstr>
      <vt:lpstr>Challenges</vt:lpstr>
      <vt:lpstr>Opportunities</vt:lpstr>
      <vt:lpstr>PowerPoint Presentation</vt:lpstr>
      <vt:lpstr>    “If you can’t win the game, you have to          change the rules.”   Col. Dallas Hack, MD  Director, U.S. Army Combat Casualty Care Research Program  </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I (Years 1-2) Technical Objective 1: Establish a collaborative, multidisciplinary team to advance the identification and validation of clinical outcome assessments (COAs) and biomarkers for use as potential FDAqualified drug development tools (DDTs), and initiate development of CDISC data standards for trials involving diagnosis and treatment of mTBI to modTBI. Aims: 1.1. Organize and host a multi-stakeholder consensus conference in Year 1 (CC1) to assess the current landscape of COAs and biomarkers for potential qualification as DDTs. 1.2. Engage in information exchange and collaboration with FDA and regulatory experts to ensure that the consensus process, workstreams, and intended deliverables are consistent with established FDA guidelines. 1.3. Curate and harmonize data on candidate clinical outcome assessments (COAs) and biomarkers from existing military, civilian, and sports mTBI and modTBI databases with well-characterized samples (The TED Metadataset). 1.4. Establish Expert Working Groups (EWGs) to organize the analyses of individual studies and the TED Metadataset, and review existing TBI COA and biomarker literatures. 1.5. Collaborate with the Clinical Data Interchange Standards Consortium (CDISC) to conform TBI Common Data Elements (TBI-CDEs v.2) to CDISC standards for FDA regulatory submission. 1.6. Solicit, evaluate, and collaboratively develop “seed projects” to further the TED goals of identification and validation of endpoints for diagnostic and therapeutic trials. 1.7. Organize and host a Consensus Conference Year 2 (CC2) to review work product of EWGs and utilize a Delphi process that incorporates scientific rationale as well as regulatory feasibility to reach consensus as to COAs and biomarkers to be validated in Stage II.</dc:title>
  <dc:creator>Fabian, Brian</dc:creator>
  <cp:lastModifiedBy>Feats Inc</cp:lastModifiedBy>
  <cp:revision>70</cp:revision>
  <dcterms:created xsi:type="dcterms:W3CDTF">2015-05-27T19:54:11Z</dcterms:created>
  <dcterms:modified xsi:type="dcterms:W3CDTF">2015-05-27T22:00:40Z</dcterms:modified>
</cp:coreProperties>
</file>